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97095" y="2452242"/>
            <a:ext cx="279780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0E0FD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0E0FD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0E0FD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0475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9825" y="436245"/>
            <a:ext cx="583234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90E0FD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9154" y="2457450"/>
            <a:ext cx="9473691" cy="141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hyperlink" Target="http://www.cocos.com/doc/tutorial/show?id=2484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hyperlink" Target="http://www.httpbin.org/get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hyperlink" Target="http://code.google.com/p/rapidjson/" TargetMode="External"/><Relationship Id="rId6" Type="http://schemas.openxmlformats.org/officeDocument/2006/relationships/hyperlink" Target="http://code.google.com/p/rapidjson/wiki/UserGuide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jpg"/><Relationship Id="rId7" Type="http://schemas.openxmlformats.org/officeDocument/2006/relationships/image" Target="../media/image13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069" y="2312670"/>
            <a:ext cx="8796020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10" b="1">
                <a:solidFill>
                  <a:srgbClr val="33B5F0"/>
                </a:solidFill>
                <a:latin typeface="Calibri"/>
                <a:cs typeface="Calibri"/>
              </a:rPr>
              <a:t>Cocos2d-x</a:t>
            </a:r>
            <a:r>
              <a:rPr dirty="0" sz="6600" spc="-30" b="1">
                <a:solidFill>
                  <a:srgbClr val="33B5F0"/>
                </a:solidFill>
                <a:latin typeface="Calibri"/>
                <a:cs typeface="Calibri"/>
              </a:rPr>
              <a:t> </a:t>
            </a:r>
            <a:r>
              <a:rPr dirty="0" sz="6600" spc="-30" b="1">
                <a:solidFill>
                  <a:srgbClr val="33B5F0"/>
                </a:solidFill>
                <a:latin typeface="宋体"/>
                <a:cs typeface="宋体"/>
              </a:rPr>
              <a:t>游</a:t>
            </a:r>
            <a:r>
              <a:rPr dirty="0" sz="6600" spc="-15" b="1">
                <a:solidFill>
                  <a:srgbClr val="33B5F0"/>
                </a:solidFill>
                <a:latin typeface="宋体"/>
                <a:cs typeface="宋体"/>
              </a:rPr>
              <a:t>戏</a:t>
            </a:r>
            <a:r>
              <a:rPr dirty="0" sz="6600" spc="-30" b="1">
                <a:solidFill>
                  <a:srgbClr val="33B5F0"/>
                </a:solidFill>
                <a:latin typeface="宋体"/>
                <a:cs typeface="宋体"/>
              </a:rPr>
              <a:t>开</a:t>
            </a:r>
            <a:r>
              <a:rPr dirty="0" sz="6600" spc="-5" b="1">
                <a:solidFill>
                  <a:srgbClr val="33B5F0"/>
                </a:solidFill>
                <a:latin typeface="宋体"/>
                <a:cs typeface="宋体"/>
              </a:rPr>
              <a:t>发</a:t>
            </a:r>
            <a:r>
              <a:rPr dirty="0" sz="6600" spc="-15" b="1">
                <a:solidFill>
                  <a:srgbClr val="33B5F0"/>
                </a:solidFill>
                <a:latin typeface="宋体"/>
                <a:cs typeface="宋体"/>
              </a:rPr>
              <a:t>教</a:t>
            </a:r>
            <a:r>
              <a:rPr dirty="0" sz="6600" spc="-30" b="1">
                <a:solidFill>
                  <a:srgbClr val="33B5F0"/>
                </a:solidFill>
                <a:latin typeface="宋体"/>
                <a:cs typeface="宋体"/>
              </a:rPr>
              <a:t>程</a:t>
            </a:r>
            <a:endParaRPr sz="66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8105" y="3901516"/>
            <a:ext cx="287401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网络与常用算法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125981"/>
            <a:ext cx="17341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5">
                <a:solidFill>
                  <a:srgbClr val="33B5F0"/>
                </a:solidFill>
                <a:latin typeface="微软雅黑"/>
                <a:cs typeface="微软雅黑"/>
              </a:rPr>
              <a:t>T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C</a:t>
            </a:r>
            <a:r>
              <a:rPr dirty="0" sz="2800">
                <a:solidFill>
                  <a:srgbClr val="33B5F0"/>
                </a:solidFill>
                <a:latin typeface="微软雅黑"/>
                <a:cs typeface="微软雅黑"/>
              </a:rPr>
              <a:t>P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连接：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7424" y="1630679"/>
            <a:ext cx="4419600" cy="4901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080252" y="507949"/>
            <a:ext cx="44869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3B5F0"/>
                </a:solidFill>
                <a:latin typeface="宋体"/>
                <a:cs typeface="宋体"/>
              </a:rPr>
              <a:t>建立起一个</a:t>
            </a:r>
            <a:r>
              <a:rPr dirty="0" sz="1800" spc="-20">
                <a:solidFill>
                  <a:srgbClr val="33B5F0"/>
                </a:solidFill>
                <a:latin typeface="Calibri"/>
                <a:cs typeface="Calibri"/>
              </a:rPr>
              <a:t>TCP</a:t>
            </a:r>
            <a:r>
              <a:rPr dirty="0" sz="1800" spc="-5">
                <a:solidFill>
                  <a:srgbClr val="33B5F0"/>
                </a:solidFill>
                <a:latin typeface="宋体"/>
                <a:cs typeface="宋体"/>
              </a:rPr>
              <a:t>连接需要经过“三次握手”：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0252" y="1057147"/>
            <a:ext cx="57308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）第一次握手：客户端发送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包（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yn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）到服务器， 并进入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SYN_SEND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状态，等待服务器确认。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0252" y="1879803"/>
            <a:ext cx="5906135" cy="4416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）第二次握手：服务器收到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syn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包，必须确认客户的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SYN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ack=j+1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），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同时自己也发送一</a:t>
            </a:r>
            <a:r>
              <a:rPr dirty="0" sz="1800" spc="-2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SYN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包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syn=k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），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即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SYN+ACK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包，此时服务器进</a:t>
            </a:r>
            <a:r>
              <a:rPr dirty="0" sz="1800" spc="-20">
                <a:solidFill>
                  <a:srgbClr val="FFFFFF"/>
                </a:solidFill>
                <a:latin typeface="宋体"/>
                <a:cs typeface="宋体"/>
              </a:rPr>
              <a:t>入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SYN_RECV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状态。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）第三次握手：客户端收到服务器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＋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包，向服 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务器发送确认包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ACK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ack=k+1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），此包发送完毕，客户端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和服务器进入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ESTABLISHED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状态，完成三次握手。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2705">
              <a:lnSpc>
                <a:spcPct val="978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注意：握手过程中传送的包里不包含数据，三次握手完毕 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后，客户端与服务器才正式开始传送数据。理想状态下，  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连接一旦建立，在通信双方中的任何一方主动关闭连接 之前</a:t>
            </a:r>
            <a:r>
              <a:rPr dirty="0" sz="1800" spc="-1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连接都将被一直保持下去。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断开连接时：服务器和客户端均可以主动发起断开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连接的请求，断开过程需要经过“四次挥手”（过程就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不细写了，就是服务器和客户端交互，最终确定断开）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125981"/>
            <a:ext cx="19989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H</a:t>
            </a:r>
            <a:r>
              <a:rPr dirty="0" sz="2800" spc="55">
                <a:solidFill>
                  <a:srgbClr val="33B5F0"/>
                </a:solidFill>
                <a:latin typeface="微软雅黑"/>
                <a:cs typeface="微软雅黑"/>
              </a:rPr>
              <a:t>T</a:t>
            </a: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T</a:t>
            </a:r>
            <a:r>
              <a:rPr dirty="0" sz="2800" spc="5">
                <a:solidFill>
                  <a:srgbClr val="33B5F0"/>
                </a:solidFill>
                <a:latin typeface="微软雅黑"/>
                <a:cs typeface="微软雅黑"/>
              </a:rPr>
              <a:t>P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连接：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42644" y="1853183"/>
            <a:ext cx="3674363" cy="3878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599303" y="1704847"/>
            <a:ext cx="5796915" cy="3884929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algn="just" marL="12700" marR="53975">
              <a:lnSpc>
                <a:spcPct val="100000"/>
              </a:lnSpc>
              <a:spcBef>
                <a:spcPts val="244"/>
              </a:spcBef>
            </a:pPr>
            <a:r>
              <a:rPr dirty="0" sz="1800" spc="-1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dirty="0" sz="1800" spc="2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0000"/>
                </a:solidFill>
                <a:latin typeface="Calibri"/>
                <a:cs typeface="Calibri"/>
              </a:rPr>
              <a:t>TP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连接使用的是“请求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—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响应”的方式。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最显著的特点 是客户端发送的每次请求都需要服务器回送响应，在请求 结束后，会主动释放连接。从建立连接到关闭连接的过程 称为“一次连接”。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12700" marR="26034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1.0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中，客户端的每次请求都要求建立一次单 独的连接，在处理完本次请求后，就自动释放连接。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12700" marR="26034">
              <a:lnSpc>
                <a:spcPct val="100099"/>
              </a:lnSpc>
              <a:spcBef>
                <a:spcPts val="5"/>
              </a:spcBef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）在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1.1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中则可以在一次连接中处理多个请求，并 且多个请求可以重叠进行，不需要等待一个请求结束后再 发送下一个请求。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由于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1800" spc="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在每次请求结束后都会主动释放连接，因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此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1800" spc="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TP</a:t>
            </a:r>
            <a:endParaRPr sz="18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连接是一种“短连接”。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125981"/>
            <a:ext cx="9409430" cy="4267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33B5F0"/>
                </a:solidFill>
                <a:latin typeface="微软雅黑"/>
                <a:cs typeface="微软雅黑"/>
              </a:rPr>
              <a:t>Socket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原理：</a:t>
            </a:r>
            <a:endParaRPr sz="28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19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33B5F0"/>
                </a:solidFill>
                <a:latin typeface="宋体"/>
                <a:cs typeface="宋体"/>
              </a:rPr>
              <a:t>套接字</a:t>
            </a:r>
            <a:r>
              <a:rPr dirty="0" sz="1800" spc="-15">
                <a:solidFill>
                  <a:srgbClr val="33B5F0"/>
                </a:solidFill>
                <a:latin typeface="宋体"/>
                <a:cs typeface="宋体"/>
              </a:rPr>
              <a:t>（</a:t>
            </a:r>
            <a:r>
              <a:rPr dirty="0" sz="1800" spc="-15">
                <a:solidFill>
                  <a:srgbClr val="33B5F0"/>
                </a:solidFill>
                <a:latin typeface="Calibri"/>
                <a:cs typeface="Calibri"/>
              </a:rPr>
              <a:t>socket</a:t>
            </a:r>
            <a:r>
              <a:rPr dirty="0" sz="1800" spc="-15">
                <a:solidFill>
                  <a:srgbClr val="33B5F0"/>
                </a:solidFill>
                <a:latin typeface="宋体"/>
                <a:cs typeface="宋体"/>
              </a:rPr>
              <a:t>）</a:t>
            </a:r>
            <a:r>
              <a:rPr dirty="0" sz="1800">
                <a:solidFill>
                  <a:srgbClr val="33B5F0"/>
                </a:solidFill>
                <a:latin typeface="宋体"/>
                <a:cs typeface="宋体"/>
              </a:rPr>
              <a:t>概念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1587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套接字</a:t>
            </a:r>
            <a:r>
              <a:rPr dirty="0" sz="1800" spc="-1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 spc="-1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是通信的基石，是支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持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协议的网络通信的基本操作单元。它是网络通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信过程中端点的抽象表示，包含进行网络通信必须的五种信息：连接使用的协议，本地主机的 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地址，本地进程的协议端口，远地主机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地址，远地进程的协议端口。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algn="ctr" marL="952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套接字：</a:t>
            </a:r>
            <a:r>
              <a:rPr dirty="0" sz="1800" spc="-495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{</a:t>
            </a:r>
            <a:r>
              <a:rPr dirty="0" sz="1800" spc="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Calibri"/>
                <a:cs typeface="Calibri"/>
              </a:rPr>
              <a:t>IP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地址</a:t>
            </a:r>
            <a:r>
              <a:rPr dirty="0" sz="1800" spc="-495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dirty="0" sz="1800" spc="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端口号</a:t>
            </a:r>
            <a:r>
              <a:rPr dirty="0" sz="1800" spc="-495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应用层通过传输层进行数据通信时</a:t>
            </a:r>
            <a:r>
              <a:rPr dirty="0" sz="1800" spc="-1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会遇到同时为多个应用程序进程提供并发服务的问题</a:t>
            </a:r>
            <a:endParaRPr sz="1800">
              <a:latin typeface="宋体"/>
              <a:cs typeface="宋体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。多个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连接或多个应用程序进程可能需要通过同一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协议端口传输数据。为了区别不同 的应用程序进程和连接，许多计算机操作系统为应用程序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与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dirty="0" sz="1800" spc="-10">
                <a:solidFill>
                  <a:srgbClr val="FFFFFF"/>
                </a:solidFill>
                <a:latin typeface="宋体"/>
                <a:cs typeface="宋体"/>
              </a:rPr>
              <a:t>／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协议交互提供了套接字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(Socket)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接口。应用层可以和传输层通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过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接口，区分来自不同应用程序进程或网络连接的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通信，实现数据传输的并发服务。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125981"/>
            <a:ext cx="9398000" cy="5328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33B5F0"/>
                </a:solidFill>
                <a:latin typeface="微软雅黑"/>
                <a:cs typeface="微软雅黑"/>
              </a:rPr>
              <a:t>Socket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原理：</a:t>
            </a:r>
            <a:endParaRPr sz="28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16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33B5F0"/>
                </a:solidFill>
                <a:latin typeface="宋体"/>
                <a:cs typeface="宋体"/>
              </a:rPr>
              <a:t>建立</a:t>
            </a:r>
            <a:r>
              <a:rPr dirty="0" sz="1800" spc="-20">
                <a:solidFill>
                  <a:srgbClr val="33B5F0"/>
                </a:solidFill>
                <a:latin typeface="Calibri"/>
                <a:cs typeface="Calibri"/>
              </a:rPr>
              <a:t>socket</a:t>
            </a:r>
            <a:r>
              <a:rPr dirty="0" sz="1800">
                <a:solidFill>
                  <a:srgbClr val="33B5F0"/>
                </a:solidFill>
                <a:latin typeface="宋体"/>
                <a:cs typeface="宋体"/>
              </a:rPr>
              <a:t>连接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984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建立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连接至少需要一对套接字，其中一个运行于客户端，称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ClientSocket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，另一个运行 于服务器端，称为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ServerSocket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套接字之间的连接过程分为三个步骤：服务器监听，客户端请求，连接确认。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）服务器监听：服务器端套接字并不定位具体的客户端套接字，而是处于等待连接的状态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，实时监控网络状态，等待客户端的连接请求。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）客户端请求：指客户端的套接字提出连接请求，要连接的目标是服务器端的套接字。为 此，客户端的套接字必须首先描述它要连接的服务器的套接字，指出服务器端套接字的地址和 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端口号，然后就向服务器端套接字提出连接请求。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连接确认：当服务器端套接字监听到或者说接收到客户端套接字的连接请求时，就响应 客户端套接字的请求，建立一个新的线程，把服务器端套接字的描述发给客户端，一旦客户端 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确认了此描述，双方就正式建立连接。而服务器端套接字继续处于监听状态，继续接收其他客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户端套接字的连接请求。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125981"/>
            <a:ext cx="2218690" cy="938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33B5F0"/>
                </a:solidFill>
                <a:latin typeface="微软雅黑"/>
                <a:cs typeface="微软雅黑"/>
              </a:rPr>
              <a:t>Socket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原理：</a:t>
            </a:r>
            <a:endParaRPr sz="28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16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建立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12820" y="2153411"/>
            <a:ext cx="4287012" cy="4399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125981"/>
            <a:ext cx="3927475" cy="20885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33B5F0"/>
                </a:solidFill>
                <a:latin typeface="微软雅黑"/>
                <a:cs typeface="微软雅黑"/>
              </a:rPr>
              <a:t>Socket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连接与</a:t>
            </a:r>
            <a:r>
              <a:rPr dirty="0" sz="2800" spc="-45">
                <a:solidFill>
                  <a:srgbClr val="33B5F0"/>
                </a:solidFill>
                <a:latin typeface="微软雅黑"/>
                <a:cs typeface="微软雅黑"/>
              </a:rPr>
              <a:t>TCP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连接：</a:t>
            </a:r>
            <a:endParaRPr sz="2800">
              <a:latin typeface="微软雅黑"/>
              <a:cs typeface="微软雅黑"/>
            </a:endParaRPr>
          </a:p>
          <a:p>
            <a:pPr algn="just" marL="12700" marR="67310">
              <a:lnSpc>
                <a:spcPct val="100000"/>
              </a:lnSpc>
              <a:spcBef>
                <a:spcPts val="208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创建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连接时，可以指定使用的传 输层协议</a:t>
            </a:r>
            <a:r>
              <a:rPr dirty="0" sz="1800" spc="-1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可以支持不同的传输 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层协议（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或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UD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），当使用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协议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进行连接时，该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连接就是一个</a:t>
            </a:r>
            <a:endParaRPr sz="1800">
              <a:latin typeface="宋体"/>
              <a:cs typeface="宋体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8078" y="311861"/>
            <a:ext cx="5928360" cy="6144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33B5F0"/>
                </a:solidFill>
                <a:latin typeface="微软雅黑"/>
                <a:cs typeface="微软雅黑"/>
              </a:rPr>
              <a:t>Socket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连接</a:t>
            </a:r>
            <a:r>
              <a:rPr dirty="0" sz="2800" spc="-15">
                <a:solidFill>
                  <a:srgbClr val="33B5F0"/>
                </a:solidFill>
                <a:latin typeface="微软雅黑"/>
                <a:cs typeface="微软雅黑"/>
              </a:rPr>
              <a:t>与</a:t>
            </a:r>
            <a:r>
              <a:rPr dirty="0" sz="2800" spc="10">
                <a:solidFill>
                  <a:srgbClr val="33B5F0"/>
                </a:solidFill>
                <a:latin typeface="微软雅黑"/>
                <a:cs typeface="微软雅黑"/>
              </a:rPr>
              <a:t>HTTP</a:t>
            </a: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连接：</a:t>
            </a:r>
            <a:endParaRPr sz="2800">
              <a:latin typeface="微软雅黑"/>
              <a:cs typeface="微软雅黑"/>
            </a:endParaRPr>
          </a:p>
          <a:p>
            <a:pPr marL="12700" marR="5080">
              <a:lnSpc>
                <a:spcPct val="100000"/>
              </a:lnSpc>
              <a:spcBef>
                <a:spcPts val="1614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由于通常情况下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连接就是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连接，因</a:t>
            </a:r>
            <a:r>
              <a:rPr dirty="0" sz="1800" spc="-10">
                <a:solidFill>
                  <a:srgbClr val="FFFFFF"/>
                </a:solidFill>
                <a:latin typeface="宋体"/>
                <a:cs typeface="宋体"/>
              </a:rPr>
              <a:t>此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连接一 旦建立，通信双方即可开始相互发送数据内容，直到双方 连接断开。但在实际网络应用中，客户端到服务器之间的 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通信往往需要穿越多个中间节点，例如路由器、网关、防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火墙等，大部分防火墙默认会关闭长时间处于非活跃状态 的连接而导致</a:t>
            </a:r>
            <a:r>
              <a:rPr dirty="0" sz="1800" spc="-50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连接断连，因此需要通过轮询告诉网 络，该连接处于活跃状态。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而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连接使用的是“请求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响应”的方式，不仅在请求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ts val="2090"/>
              </a:lnSpc>
              <a:spcBef>
                <a:spcPts val="145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时需要先建立连接，而且需要客户端向服务器发出请求后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ts val="209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，服务器端才能回复数据。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很多情况下，需要服务器端主动向客户端推送数据，保持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ts val="209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客户端与服务器数据的实时与同步。此时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若双方建立的是</a:t>
            </a:r>
            <a:endParaRPr sz="1800">
              <a:latin typeface="宋体"/>
              <a:cs typeface="宋体"/>
            </a:endParaRPr>
          </a:p>
          <a:p>
            <a:pPr marL="12700" marR="43180">
              <a:lnSpc>
                <a:spcPts val="2160"/>
              </a:lnSpc>
            </a:pPr>
            <a:r>
              <a:rPr dirty="0" sz="1800" spc="-5">
                <a:solidFill>
                  <a:srgbClr val="FF0000"/>
                </a:solidFill>
                <a:latin typeface="Calibri"/>
                <a:cs typeface="Calibri"/>
              </a:rPr>
              <a:t>Soc</a:t>
            </a:r>
            <a:r>
              <a:rPr dirty="0" sz="1800" spc="-7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dirty="0" sz="1800" spc="-1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连接，服务器就可以直接将数据传送给客户端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；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若双 方建立的是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HTTP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连接，则服务器需要等到客户端发送一次</a:t>
            </a:r>
            <a:endParaRPr sz="1800">
              <a:latin typeface="宋体"/>
              <a:cs typeface="宋体"/>
            </a:endParaRPr>
          </a:p>
          <a:p>
            <a:pPr algn="just" marL="12700" marR="192405">
              <a:lnSpc>
                <a:spcPct val="97800"/>
              </a:lnSpc>
              <a:spcBef>
                <a:spcPts val="114"/>
              </a:spcBef>
            </a:pP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请求后才能将数据传回给客户端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。因此，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客户端定时向服 </a:t>
            </a:r>
            <a:r>
              <a:rPr dirty="0" sz="1800" spc="-5">
                <a:solidFill>
                  <a:srgbClr val="FF0000"/>
                </a:solidFill>
                <a:latin typeface="宋体"/>
                <a:cs typeface="宋体"/>
              </a:rPr>
              <a:t>务器端发送连接请求，不仅可以保持在线，同时也是在“  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询问”服务器是否有新的数据，如果有就将数据传给客户 端。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2669" y="5938824"/>
            <a:ext cx="31883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/>
                <a:cs typeface="宋体"/>
                <a:hlinkClick r:id="rId5"/>
              </a:rPr>
              <a:t>如何使用</a:t>
            </a: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socket</a:t>
            </a: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/>
                <a:cs typeface="宋体"/>
                <a:hlinkClick r:id="rId5"/>
              </a:rPr>
              <a:t>：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Cocos2d-x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/>
                <a:cs typeface="宋体"/>
                <a:hlinkClick r:id="rId5"/>
              </a:rPr>
              <a:t>网络篇</a:t>
            </a: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03</a:t>
            </a: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/>
                <a:cs typeface="宋体"/>
                <a:hlinkClick r:id="rId5"/>
              </a:rPr>
              <a:t>：</a:t>
            </a: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Socket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宋体"/>
                <a:cs typeface="宋体"/>
                <a:hlinkClick r:id="rId5"/>
              </a:rPr>
              <a:t>连接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85801"/>
            <a:ext cx="41402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宋体"/>
                <a:cs typeface="宋体"/>
              </a:rPr>
              <a:t>网络基本概念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07667" y="1016742"/>
            <a:ext cx="8424545" cy="5377180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3200" spc="-5" b="1">
                <a:solidFill>
                  <a:srgbClr val="33B5F0"/>
                </a:solidFill>
                <a:latin typeface="Calibri"/>
                <a:cs typeface="Calibri"/>
              </a:rPr>
              <a:t>Cookie</a:t>
            </a:r>
            <a:r>
              <a:rPr dirty="0" sz="3200" b="1">
                <a:solidFill>
                  <a:srgbClr val="33B5F0"/>
                </a:solidFill>
                <a:latin typeface="宋体"/>
                <a:cs typeface="宋体"/>
              </a:rPr>
              <a:t>机制</a:t>
            </a:r>
            <a:endParaRPr sz="3200">
              <a:latin typeface="宋体"/>
              <a:cs typeface="宋体"/>
            </a:endParaRPr>
          </a:p>
          <a:p>
            <a:pPr marL="12700" marR="5080">
              <a:lnSpc>
                <a:spcPct val="100000"/>
              </a:lnSpc>
              <a:spcBef>
                <a:spcPts val="880"/>
              </a:spcBef>
            </a:pP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Cookies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是服务器在本地机器上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存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储的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小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段文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本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并随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每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一个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请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求发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送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至同一 个服务器。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网络服务器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头向客户端发</a:t>
            </a:r>
            <a:r>
              <a:rPr dirty="0" sz="2000" spc="-25">
                <a:solidFill>
                  <a:srgbClr val="FFFFFF"/>
                </a:solidFill>
                <a:latin typeface="宋体"/>
                <a:cs typeface="宋体"/>
              </a:rPr>
              <a:t>送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cookies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户终端，浏览 器解析这些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cookies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并将它们保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为一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本地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文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件，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它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会自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动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将同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服务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 任何请求缚上这些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cookies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0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10477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具体来说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机制采用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是在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户端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保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持状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态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的方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案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。它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在用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端的会 话状态的存贮机制，他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需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要用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打开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户端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支持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000" spc="-10">
                <a:solidFill>
                  <a:srgbClr val="FF0000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的作用就 是为了解决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HTTP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协议无状态的缺陷所</a:t>
            </a:r>
            <a:r>
              <a:rPr dirty="0" sz="2000" spc="-15">
                <a:solidFill>
                  <a:srgbClr val="FF0000"/>
                </a:solidFill>
                <a:latin typeface="宋体"/>
                <a:cs typeface="宋体"/>
              </a:rPr>
              <a:t>作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的努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力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0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37465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正统的</a:t>
            </a: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cookie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分发</a:t>
            </a:r>
            <a:r>
              <a:rPr dirty="0" sz="2000" spc="-5">
                <a:solidFill>
                  <a:srgbClr val="FF0000"/>
                </a:solidFill>
                <a:latin typeface="宋体"/>
                <a:cs typeface="宋体"/>
              </a:rPr>
              <a:t>是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通过</a:t>
            </a:r>
            <a:r>
              <a:rPr dirty="0" sz="2000" spc="-20">
                <a:solidFill>
                  <a:srgbClr val="FF0000"/>
                </a:solidFill>
                <a:latin typeface="宋体"/>
                <a:cs typeface="宋体"/>
              </a:rPr>
              <a:t>扩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展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HTTP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协议</a:t>
            </a:r>
            <a:r>
              <a:rPr dirty="0" sz="2000" spc="-5">
                <a:solidFill>
                  <a:srgbClr val="FF0000"/>
                </a:solidFill>
                <a:latin typeface="宋体"/>
                <a:cs typeface="宋体"/>
              </a:rPr>
              <a:t>来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实现</a:t>
            </a:r>
            <a:r>
              <a:rPr dirty="0" sz="2000" spc="-2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，服</a:t>
            </a:r>
            <a:r>
              <a:rPr dirty="0" sz="2000" spc="-20">
                <a:solidFill>
                  <a:srgbClr val="FF0000"/>
                </a:solidFill>
                <a:latin typeface="宋体"/>
                <a:cs typeface="宋体"/>
              </a:rPr>
              <a:t>务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器通</a:t>
            </a:r>
            <a:r>
              <a:rPr dirty="0" sz="2000" spc="-20">
                <a:solidFill>
                  <a:srgbClr val="FF0000"/>
                </a:solidFill>
                <a:latin typeface="宋体"/>
                <a:cs typeface="宋体"/>
              </a:rPr>
              <a:t>过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在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HTTP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的响应 头中加上一行特殊的指</a:t>
            </a:r>
            <a:r>
              <a:rPr dirty="0" sz="2000" spc="-15">
                <a:solidFill>
                  <a:srgbClr val="FF0000"/>
                </a:solidFill>
                <a:latin typeface="宋体"/>
                <a:cs typeface="宋体"/>
              </a:rPr>
              <a:t>示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以提</a:t>
            </a:r>
            <a:r>
              <a:rPr dirty="0" sz="2000" spc="-15">
                <a:solidFill>
                  <a:srgbClr val="FF0000"/>
                </a:solidFill>
                <a:latin typeface="宋体"/>
                <a:cs typeface="宋体"/>
              </a:rPr>
              <a:t>示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浏览</a:t>
            </a:r>
            <a:r>
              <a:rPr dirty="0" sz="2000" spc="-15">
                <a:solidFill>
                  <a:srgbClr val="FF0000"/>
                </a:solidFill>
                <a:latin typeface="宋体"/>
                <a:cs typeface="宋体"/>
              </a:rPr>
              <a:t>器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按照</a:t>
            </a:r>
            <a:r>
              <a:rPr dirty="0" sz="2000" spc="-15">
                <a:solidFill>
                  <a:srgbClr val="FF0000"/>
                </a:solidFill>
                <a:latin typeface="宋体"/>
                <a:cs typeface="宋体"/>
              </a:rPr>
              <a:t>指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示生</a:t>
            </a:r>
            <a:r>
              <a:rPr dirty="0" sz="2000" spc="-15">
                <a:solidFill>
                  <a:srgbClr val="FF0000"/>
                </a:solidFill>
                <a:latin typeface="宋体"/>
                <a:cs typeface="宋体"/>
              </a:rPr>
              <a:t>成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相应</a:t>
            </a:r>
            <a:r>
              <a:rPr dirty="0" sz="2000" spc="-5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2000" spc="-10">
                <a:solidFill>
                  <a:srgbClr val="FF0000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。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然而纯 粹的客户端脚本如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也可以生成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。而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的使用是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由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浏览器 按照一定的原则在后台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自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动发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送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给服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器的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浏览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检查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所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有存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储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，如果某个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ook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所声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明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作用</a:t>
            </a:r>
            <a:r>
              <a:rPr dirty="0" sz="2000" spc="-20">
                <a:solidFill>
                  <a:srgbClr val="FFFFFF"/>
                </a:solidFill>
                <a:latin typeface="宋体"/>
                <a:cs typeface="宋体"/>
              </a:rPr>
              <a:t>范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围大</a:t>
            </a:r>
            <a:r>
              <a:rPr dirty="0" sz="2000" spc="-20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等于</a:t>
            </a:r>
            <a:r>
              <a:rPr dirty="0" sz="2000" spc="-20">
                <a:solidFill>
                  <a:srgbClr val="FFFFFF"/>
                </a:solidFill>
                <a:latin typeface="宋体"/>
                <a:cs typeface="宋体"/>
              </a:rPr>
              <a:t>将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要请</a:t>
            </a:r>
            <a:r>
              <a:rPr dirty="0" sz="2000" spc="-20">
                <a:solidFill>
                  <a:srgbClr val="FFFFFF"/>
                </a:solidFill>
                <a:latin typeface="宋体"/>
                <a:cs typeface="宋体"/>
              </a:rPr>
              <a:t>求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的资</a:t>
            </a:r>
            <a:r>
              <a:rPr dirty="0" sz="2000" spc="-20">
                <a:solidFill>
                  <a:srgbClr val="FFFFFF"/>
                </a:solidFill>
                <a:latin typeface="宋体"/>
                <a:cs typeface="宋体"/>
              </a:rPr>
              <a:t>源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所在</a:t>
            </a:r>
            <a:r>
              <a:rPr dirty="0" sz="2000" spc="-2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位置，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则把该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附在请求资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源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请求头上发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送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给服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器。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85801"/>
            <a:ext cx="41402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宋体"/>
                <a:cs typeface="宋体"/>
              </a:rPr>
              <a:t>网络基本概念</a:t>
            </a:r>
            <a:endParaRPr sz="54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07667" y="1016742"/>
            <a:ext cx="8412480" cy="3547745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3200" spc="-5" b="1">
                <a:solidFill>
                  <a:srgbClr val="33B5F0"/>
                </a:solidFill>
                <a:latin typeface="Calibri"/>
                <a:cs typeface="Calibri"/>
              </a:rPr>
              <a:t>Cookie</a:t>
            </a:r>
            <a:r>
              <a:rPr dirty="0" sz="3200" b="1">
                <a:solidFill>
                  <a:srgbClr val="33B5F0"/>
                </a:solidFill>
                <a:latin typeface="宋体"/>
                <a:cs typeface="宋体"/>
              </a:rPr>
              <a:t>机制</a:t>
            </a:r>
            <a:endParaRPr sz="3200">
              <a:latin typeface="宋体"/>
              <a:cs typeface="宋体"/>
            </a:endParaRPr>
          </a:p>
          <a:p>
            <a:pPr marL="12700" marR="5080">
              <a:lnSpc>
                <a:spcPct val="101600"/>
              </a:lnSpc>
              <a:spcBef>
                <a:spcPts val="845"/>
              </a:spcBef>
            </a:pP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的内容主要包括：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名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字，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值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，过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期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时间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，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路径</a:t>
            </a:r>
            <a:r>
              <a:rPr dirty="0" sz="2000" spc="-10">
                <a:solidFill>
                  <a:srgbClr val="FF0000"/>
                </a:solidFill>
                <a:latin typeface="宋体"/>
                <a:cs typeface="宋体"/>
              </a:rPr>
              <a:t>和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域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。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路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径与</a:t>
            </a:r>
            <a:r>
              <a:rPr dirty="0" sz="2000" spc="-20">
                <a:solidFill>
                  <a:srgbClr val="FFFFFF"/>
                </a:solidFill>
                <a:latin typeface="宋体"/>
                <a:cs typeface="宋体"/>
              </a:rPr>
              <a:t>域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一起构 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成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的作用范围。若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不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设置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过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期时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，则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表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示这</a:t>
            </a:r>
            <a:r>
              <a:rPr dirty="0" sz="2000" spc="-55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的生命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期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为浏 览器会话期间，关闭浏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览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器窗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口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就消失。这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种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生命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期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为浏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览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器会话 期的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被称为会话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。会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话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一般不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储在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硬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盘上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而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是保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在内 存里，当然这种行为并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不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是规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范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规定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。若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设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置了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过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期时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间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，浏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览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器就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会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把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ts val="2245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保存到硬盘上，关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闭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后再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次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打开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浏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览器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这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些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仍然有效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直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到超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过设定的过期时间。存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储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在硬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盘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上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可以在不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同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的浏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览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器进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程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间共享</a:t>
            </a:r>
            <a:endParaRPr sz="2000">
              <a:latin typeface="宋体"/>
              <a:cs typeface="宋体"/>
            </a:endParaRPr>
          </a:p>
          <a:p>
            <a:pPr marL="12700" marR="15811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，比如两个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窗口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而对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保存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内存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里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不同的浏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览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器有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不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同的 处理方式。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634047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如何使</a:t>
            </a:r>
            <a:r>
              <a:rPr dirty="0" sz="5400">
                <a:solidFill>
                  <a:srgbClr val="33B5F0"/>
                </a:solidFill>
                <a:latin typeface="微软雅黑"/>
                <a:cs typeface="微软雅黑"/>
              </a:rPr>
              <a:t>用</a:t>
            </a:r>
            <a:r>
              <a:rPr dirty="0" sz="5400" spc="-8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82317" y="2515615"/>
            <a:ext cx="892365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HttpClient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客户端的接口。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HttpClient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封装了各种对象，处理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cookies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身份认证，连接管理等。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4608" y="1908048"/>
            <a:ext cx="10586085" cy="2780030"/>
          </a:xfrm>
          <a:custGeom>
            <a:avLst/>
            <a:gdLst/>
            <a:ahLst/>
            <a:cxnLst/>
            <a:rect l="l" t="t" r="r" b="b"/>
            <a:pathLst>
              <a:path w="10586085" h="2780029">
                <a:moveTo>
                  <a:pt x="0" y="463296"/>
                </a:moveTo>
                <a:lnTo>
                  <a:pt x="2391" y="415921"/>
                </a:lnTo>
                <a:lnTo>
                  <a:pt x="9412" y="369916"/>
                </a:lnTo>
                <a:lnTo>
                  <a:pt x="20829" y="325513"/>
                </a:lnTo>
                <a:lnTo>
                  <a:pt x="36408" y="282946"/>
                </a:lnTo>
                <a:lnTo>
                  <a:pt x="55918" y="242446"/>
                </a:lnTo>
                <a:lnTo>
                  <a:pt x="79124" y="204247"/>
                </a:lnTo>
                <a:lnTo>
                  <a:pt x="105795" y="168582"/>
                </a:lnTo>
                <a:lnTo>
                  <a:pt x="135697" y="135683"/>
                </a:lnTo>
                <a:lnTo>
                  <a:pt x="168598" y="105783"/>
                </a:lnTo>
                <a:lnTo>
                  <a:pt x="204264" y="79114"/>
                </a:lnTo>
                <a:lnTo>
                  <a:pt x="242463" y="55910"/>
                </a:lnTo>
                <a:lnTo>
                  <a:pt x="282962" y="36403"/>
                </a:lnTo>
                <a:lnTo>
                  <a:pt x="325527" y="20825"/>
                </a:lnTo>
                <a:lnTo>
                  <a:pt x="369926" y="9411"/>
                </a:lnTo>
                <a:lnTo>
                  <a:pt x="415927" y="2391"/>
                </a:lnTo>
                <a:lnTo>
                  <a:pt x="463295" y="0"/>
                </a:lnTo>
                <a:lnTo>
                  <a:pt x="10122408" y="0"/>
                </a:lnTo>
                <a:lnTo>
                  <a:pt x="10169782" y="2391"/>
                </a:lnTo>
                <a:lnTo>
                  <a:pt x="10215787" y="9411"/>
                </a:lnTo>
                <a:lnTo>
                  <a:pt x="10260190" y="20825"/>
                </a:lnTo>
                <a:lnTo>
                  <a:pt x="10302757" y="36403"/>
                </a:lnTo>
                <a:lnTo>
                  <a:pt x="10343257" y="55910"/>
                </a:lnTo>
                <a:lnTo>
                  <a:pt x="10381456" y="79114"/>
                </a:lnTo>
                <a:lnTo>
                  <a:pt x="10417121" y="105783"/>
                </a:lnTo>
                <a:lnTo>
                  <a:pt x="10450020" y="135683"/>
                </a:lnTo>
                <a:lnTo>
                  <a:pt x="10479920" y="168582"/>
                </a:lnTo>
                <a:lnTo>
                  <a:pt x="10506589" y="204247"/>
                </a:lnTo>
                <a:lnTo>
                  <a:pt x="10529793" y="242446"/>
                </a:lnTo>
                <a:lnTo>
                  <a:pt x="10549300" y="282946"/>
                </a:lnTo>
                <a:lnTo>
                  <a:pt x="10564878" y="325513"/>
                </a:lnTo>
                <a:lnTo>
                  <a:pt x="10576292" y="369916"/>
                </a:lnTo>
                <a:lnTo>
                  <a:pt x="10583312" y="415921"/>
                </a:lnTo>
                <a:lnTo>
                  <a:pt x="10585704" y="463296"/>
                </a:lnTo>
                <a:lnTo>
                  <a:pt x="10585704" y="2316479"/>
                </a:lnTo>
                <a:lnTo>
                  <a:pt x="10583312" y="2363854"/>
                </a:lnTo>
                <a:lnTo>
                  <a:pt x="10576292" y="2409859"/>
                </a:lnTo>
                <a:lnTo>
                  <a:pt x="10564878" y="2454262"/>
                </a:lnTo>
                <a:lnTo>
                  <a:pt x="10549300" y="2496829"/>
                </a:lnTo>
                <a:lnTo>
                  <a:pt x="10529793" y="2537329"/>
                </a:lnTo>
                <a:lnTo>
                  <a:pt x="10506589" y="2575528"/>
                </a:lnTo>
                <a:lnTo>
                  <a:pt x="10479920" y="2611193"/>
                </a:lnTo>
                <a:lnTo>
                  <a:pt x="10450020" y="2644092"/>
                </a:lnTo>
                <a:lnTo>
                  <a:pt x="10417121" y="2673992"/>
                </a:lnTo>
                <a:lnTo>
                  <a:pt x="10381456" y="2700661"/>
                </a:lnTo>
                <a:lnTo>
                  <a:pt x="10343257" y="2723865"/>
                </a:lnTo>
                <a:lnTo>
                  <a:pt x="10302757" y="2743372"/>
                </a:lnTo>
                <a:lnTo>
                  <a:pt x="10260190" y="2758950"/>
                </a:lnTo>
                <a:lnTo>
                  <a:pt x="10215787" y="2770364"/>
                </a:lnTo>
                <a:lnTo>
                  <a:pt x="10169782" y="2777384"/>
                </a:lnTo>
                <a:lnTo>
                  <a:pt x="10122408" y="2779776"/>
                </a:lnTo>
                <a:lnTo>
                  <a:pt x="463295" y="2779776"/>
                </a:lnTo>
                <a:lnTo>
                  <a:pt x="415927" y="2777384"/>
                </a:lnTo>
                <a:lnTo>
                  <a:pt x="369926" y="2770364"/>
                </a:lnTo>
                <a:lnTo>
                  <a:pt x="325527" y="2758950"/>
                </a:lnTo>
                <a:lnTo>
                  <a:pt x="282962" y="2743372"/>
                </a:lnTo>
                <a:lnTo>
                  <a:pt x="242463" y="2723865"/>
                </a:lnTo>
                <a:lnTo>
                  <a:pt x="204264" y="2700661"/>
                </a:lnTo>
                <a:lnTo>
                  <a:pt x="168598" y="2673992"/>
                </a:lnTo>
                <a:lnTo>
                  <a:pt x="135697" y="2644092"/>
                </a:lnTo>
                <a:lnTo>
                  <a:pt x="105795" y="2611193"/>
                </a:lnTo>
                <a:lnTo>
                  <a:pt x="79124" y="2575528"/>
                </a:lnTo>
                <a:lnTo>
                  <a:pt x="55918" y="2537329"/>
                </a:lnTo>
                <a:lnTo>
                  <a:pt x="36408" y="2496829"/>
                </a:lnTo>
                <a:lnTo>
                  <a:pt x="20829" y="2454262"/>
                </a:lnTo>
                <a:lnTo>
                  <a:pt x="9412" y="2409859"/>
                </a:lnTo>
                <a:lnTo>
                  <a:pt x="2391" y="2363854"/>
                </a:lnTo>
                <a:lnTo>
                  <a:pt x="0" y="2316479"/>
                </a:lnTo>
                <a:lnTo>
                  <a:pt x="0" y="463296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3316" y="76657"/>
            <a:ext cx="634111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如何使</a:t>
            </a:r>
            <a:r>
              <a:rPr dirty="0" sz="5400">
                <a:solidFill>
                  <a:srgbClr val="33B5F0"/>
                </a:solidFill>
                <a:latin typeface="微软雅黑"/>
                <a:cs typeface="微软雅黑"/>
              </a:rPr>
              <a:t>用</a:t>
            </a:r>
            <a:r>
              <a:rPr dirty="0" sz="5400" spc="-8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314094"/>
            <a:ext cx="9815830" cy="462915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3200" spc="-5" b="1">
                <a:solidFill>
                  <a:srgbClr val="33B5F0"/>
                </a:solidFill>
                <a:latin typeface="Calibri"/>
                <a:cs typeface="Calibri"/>
              </a:rPr>
              <a:t>HttpClient</a:t>
            </a:r>
            <a:r>
              <a:rPr dirty="0" sz="3200" spc="-5" b="1">
                <a:solidFill>
                  <a:srgbClr val="33B5F0"/>
                </a:solidFill>
                <a:latin typeface="宋体"/>
                <a:cs typeface="宋体"/>
              </a:rPr>
              <a:t>的使用一般包含下</a:t>
            </a:r>
            <a:r>
              <a:rPr dirty="0" sz="3200" spc="-10" b="1">
                <a:solidFill>
                  <a:srgbClr val="33B5F0"/>
                </a:solidFill>
                <a:latin typeface="宋体"/>
                <a:cs typeface="宋体"/>
              </a:rPr>
              <a:t>面</a:t>
            </a:r>
            <a:r>
              <a:rPr dirty="0" sz="3200" spc="-10" b="1">
                <a:solidFill>
                  <a:srgbClr val="33B5F0"/>
                </a:solidFill>
                <a:latin typeface="Calibri"/>
                <a:cs typeface="Calibri"/>
              </a:rPr>
              <a:t>7</a:t>
            </a:r>
            <a:r>
              <a:rPr dirty="0" sz="3200" spc="-5" b="1">
                <a:solidFill>
                  <a:srgbClr val="33B5F0"/>
                </a:solidFill>
                <a:latin typeface="宋体"/>
                <a:cs typeface="宋体"/>
              </a:rPr>
              <a:t>个步骤：</a:t>
            </a:r>
            <a:endParaRPr sz="3200">
              <a:latin typeface="宋体"/>
              <a:cs typeface="宋体"/>
            </a:endParaRPr>
          </a:p>
          <a:p>
            <a:pPr marL="1270000" indent="-513715">
              <a:lnSpc>
                <a:spcPct val="100000"/>
              </a:lnSpc>
              <a:spcBef>
                <a:spcPts val="690"/>
              </a:spcBef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引入头文件和命名空间</a:t>
            </a:r>
            <a:endParaRPr sz="2800">
              <a:latin typeface="宋体"/>
              <a:cs typeface="宋体"/>
            </a:endParaRPr>
          </a:p>
          <a:p>
            <a:pPr marL="1270000" indent="-513715">
              <a:lnSpc>
                <a:spcPct val="100000"/>
              </a:lnSpc>
              <a:spcBef>
                <a:spcPts val="670"/>
              </a:spcBef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创建</a:t>
            </a:r>
            <a:r>
              <a:rPr dirty="0" sz="2800" spc="-760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Calibri"/>
                <a:cs typeface="Calibri"/>
              </a:rPr>
              <a:t>HttpRequest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的实例；</a:t>
            </a:r>
            <a:endParaRPr sz="2800">
              <a:latin typeface="宋体"/>
              <a:cs typeface="宋体"/>
            </a:endParaRPr>
          </a:p>
          <a:p>
            <a:pPr marL="1270000" indent="-513715">
              <a:lnSpc>
                <a:spcPct val="100000"/>
              </a:lnSpc>
              <a:spcBef>
                <a:spcPts val="675"/>
              </a:spcBef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设置某种连接方法的类型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POST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等），这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通过</a:t>
            </a:r>
            <a:endParaRPr sz="2800">
              <a:latin typeface="宋体"/>
              <a:cs typeface="宋体"/>
            </a:endParaRPr>
          </a:p>
          <a:p>
            <a:pPr marL="1270000">
              <a:lnSpc>
                <a:spcPct val="100000"/>
              </a:lnSpc>
            </a:pP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setUrl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传入待连接的地址；</a:t>
            </a:r>
            <a:endParaRPr sz="2800">
              <a:latin typeface="宋体"/>
              <a:cs typeface="宋体"/>
            </a:endParaRPr>
          </a:p>
          <a:p>
            <a:pPr marL="1270000" indent="-513715">
              <a:lnSpc>
                <a:spcPct val="100000"/>
              </a:lnSpc>
              <a:spcBef>
                <a:spcPts val="675"/>
              </a:spcBef>
              <a:buFont typeface="Calibri"/>
              <a:buAutoNum type="arabicPeriod" startAt="4"/>
              <a:tabLst>
                <a:tab pos="1269365" algn="l"/>
                <a:tab pos="1270000" algn="l"/>
              </a:tabLst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设置响应回调函数，读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取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；</a:t>
            </a:r>
            <a:endParaRPr sz="2800">
              <a:latin typeface="宋体"/>
              <a:cs typeface="宋体"/>
            </a:endParaRPr>
          </a:p>
          <a:p>
            <a:pPr marL="1270000" indent="-513715">
              <a:lnSpc>
                <a:spcPct val="100000"/>
              </a:lnSpc>
              <a:spcBef>
                <a:spcPts val="670"/>
              </a:spcBef>
              <a:buFont typeface="Calibri"/>
              <a:buAutoNum type="arabicPeriod" startAt="4"/>
              <a:tabLst>
                <a:tab pos="1269365" algn="l"/>
                <a:tab pos="1270000" algn="l"/>
              </a:tabLst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添加请求</a:t>
            </a:r>
            <a:r>
              <a:rPr dirty="0" sz="2800" spc="-15">
                <a:solidFill>
                  <a:srgbClr val="FFFFFF"/>
                </a:solidFill>
                <a:latin typeface="宋体"/>
                <a:cs typeface="宋体"/>
              </a:rPr>
              <a:t>到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HttpClient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任务队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列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；</a:t>
            </a:r>
            <a:endParaRPr sz="2800">
              <a:latin typeface="宋体"/>
              <a:cs typeface="宋体"/>
            </a:endParaRPr>
          </a:p>
          <a:p>
            <a:pPr marL="1270000" indent="-513715">
              <a:lnSpc>
                <a:spcPct val="100000"/>
              </a:lnSpc>
              <a:spcBef>
                <a:spcPts val="675"/>
              </a:spcBef>
              <a:buFont typeface="Calibri"/>
              <a:buAutoNum type="arabicPeriod" startAt="4"/>
              <a:tabLst>
                <a:tab pos="1269365" algn="l"/>
                <a:tab pos="1270000" algn="l"/>
              </a:tabLst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释放连接。无论执行方法是否成功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都必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须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释放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连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接；</a:t>
            </a:r>
            <a:endParaRPr sz="2800">
              <a:latin typeface="宋体"/>
              <a:cs typeface="宋体"/>
            </a:endParaRPr>
          </a:p>
          <a:p>
            <a:pPr marL="1270000" indent="-513715">
              <a:lnSpc>
                <a:spcPct val="100000"/>
              </a:lnSpc>
              <a:spcBef>
                <a:spcPts val="670"/>
              </a:spcBef>
              <a:buFont typeface="Calibri"/>
              <a:buAutoNum type="arabicPeriod" startAt="4"/>
              <a:tabLst>
                <a:tab pos="1269365" algn="l"/>
                <a:tab pos="1270000" algn="l"/>
              </a:tabLst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对得到后的内容进行处理。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0755" y="2366772"/>
            <a:ext cx="367283" cy="9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00755" y="3314700"/>
            <a:ext cx="367283" cy="89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00755" y="2183892"/>
            <a:ext cx="390144" cy="4674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17520" y="2429255"/>
            <a:ext cx="1009650" cy="5631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00755" y="2412492"/>
            <a:ext cx="1009015" cy="562610"/>
          </a:xfrm>
          <a:custGeom>
            <a:avLst/>
            <a:gdLst/>
            <a:ahLst/>
            <a:cxnLst/>
            <a:rect l="l" t="t" r="r" b="b"/>
            <a:pathLst>
              <a:path w="1009014" h="562610">
                <a:moveTo>
                  <a:pt x="728598" y="0"/>
                </a:moveTo>
                <a:lnTo>
                  <a:pt x="0" y="0"/>
                </a:lnTo>
                <a:lnTo>
                  <a:pt x="0" y="562356"/>
                </a:lnTo>
                <a:lnTo>
                  <a:pt x="728598" y="562356"/>
                </a:lnTo>
                <a:lnTo>
                  <a:pt x="774066" y="558676"/>
                </a:lnTo>
                <a:lnTo>
                  <a:pt x="817197" y="548024"/>
                </a:lnTo>
                <a:lnTo>
                  <a:pt x="857413" y="530977"/>
                </a:lnTo>
                <a:lnTo>
                  <a:pt x="894139" y="508113"/>
                </a:lnTo>
                <a:lnTo>
                  <a:pt x="926798" y="480012"/>
                </a:lnTo>
                <a:lnTo>
                  <a:pt x="954812" y="447251"/>
                </a:lnTo>
                <a:lnTo>
                  <a:pt x="977605" y="410409"/>
                </a:lnTo>
                <a:lnTo>
                  <a:pt x="994599" y="370063"/>
                </a:lnTo>
                <a:lnTo>
                  <a:pt x="1005219" y="326793"/>
                </a:lnTo>
                <a:lnTo>
                  <a:pt x="1008888" y="281178"/>
                </a:lnTo>
                <a:lnTo>
                  <a:pt x="1005219" y="235562"/>
                </a:lnTo>
                <a:lnTo>
                  <a:pt x="994599" y="192292"/>
                </a:lnTo>
                <a:lnTo>
                  <a:pt x="977605" y="151946"/>
                </a:lnTo>
                <a:lnTo>
                  <a:pt x="954812" y="115104"/>
                </a:lnTo>
                <a:lnTo>
                  <a:pt x="926798" y="82343"/>
                </a:lnTo>
                <a:lnTo>
                  <a:pt x="894139" y="54242"/>
                </a:lnTo>
                <a:lnTo>
                  <a:pt x="857413" y="31378"/>
                </a:lnTo>
                <a:lnTo>
                  <a:pt x="817197" y="14331"/>
                </a:lnTo>
                <a:lnTo>
                  <a:pt x="774066" y="3679"/>
                </a:lnTo>
                <a:lnTo>
                  <a:pt x="728598" y="0"/>
                </a:lnTo>
                <a:close/>
              </a:path>
            </a:pathLst>
          </a:custGeom>
          <a:solidFill>
            <a:srgbClr val="0086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99103" y="2487167"/>
            <a:ext cx="426720" cy="4282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71747" y="2539949"/>
            <a:ext cx="2876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86B7"/>
                </a:solidFill>
                <a:latin typeface="Segoe UI"/>
                <a:cs typeface="Segoe UI"/>
              </a:rPr>
              <a:t>01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17520" y="3378708"/>
            <a:ext cx="1009650" cy="5615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0755" y="3361944"/>
            <a:ext cx="1009015" cy="561340"/>
          </a:xfrm>
          <a:custGeom>
            <a:avLst/>
            <a:gdLst/>
            <a:ahLst/>
            <a:cxnLst/>
            <a:rect l="l" t="t" r="r" b="b"/>
            <a:pathLst>
              <a:path w="1009014" h="561339">
                <a:moveTo>
                  <a:pt x="728598" y="0"/>
                </a:moveTo>
                <a:lnTo>
                  <a:pt x="0" y="0"/>
                </a:lnTo>
                <a:lnTo>
                  <a:pt x="0" y="560831"/>
                </a:lnTo>
                <a:lnTo>
                  <a:pt x="728598" y="560831"/>
                </a:lnTo>
                <a:lnTo>
                  <a:pt x="774066" y="557160"/>
                </a:lnTo>
                <a:lnTo>
                  <a:pt x="817197" y="546530"/>
                </a:lnTo>
                <a:lnTo>
                  <a:pt x="857413" y="529521"/>
                </a:lnTo>
                <a:lnTo>
                  <a:pt x="894139" y="506711"/>
                </a:lnTo>
                <a:lnTo>
                  <a:pt x="926798" y="478678"/>
                </a:lnTo>
                <a:lnTo>
                  <a:pt x="954812" y="446001"/>
                </a:lnTo>
                <a:lnTo>
                  <a:pt x="977605" y="409258"/>
                </a:lnTo>
                <a:lnTo>
                  <a:pt x="994599" y="369027"/>
                </a:lnTo>
                <a:lnTo>
                  <a:pt x="1005219" y="325887"/>
                </a:lnTo>
                <a:lnTo>
                  <a:pt x="1008888" y="280415"/>
                </a:lnTo>
                <a:lnTo>
                  <a:pt x="1005219" y="234944"/>
                </a:lnTo>
                <a:lnTo>
                  <a:pt x="994599" y="191804"/>
                </a:lnTo>
                <a:lnTo>
                  <a:pt x="977605" y="151573"/>
                </a:lnTo>
                <a:lnTo>
                  <a:pt x="954812" y="114830"/>
                </a:lnTo>
                <a:lnTo>
                  <a:pt x="926798" y="82153"/>
                </a:lnTo>
                <a:lnTo>
                  <a:pt x="894139" y="54120"/>
                </a:lnTo>
                <a:lnTo>
                  <a:pt x="857413" y="31310"/>
                </a:lnTo>
                <a:lnTo>
                  <a:pt x="817197" y="14301"/>
                </a:lnTo>
                <a:lnTo>
                  <a:pt x="774066" y="3671"/>
                </a:lnTo>
                <a:lnTo>
                  <a:pt x="728598" y="0"/>
                </a:lnTo>
                <a:close/>
              </a:path>
            </a:pathLst>
          </a:custGeom>
          <a:solidFill>
            <a:srgbClr val="0086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99103" y="3432047"/>
            <a:ext cx="426720" cy="426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571747" y="3487877"/>
            <a:ext cx="2876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86B7"/>
                </a:solidFill>
                <a:latin typeface="Segoe UI"/>
                <a:cs typeface="Segoe UI"/>
              </a:rPr>
              <a:t>02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17520" y="4326635"/>
            <a:ext cx="1009650" cy="5615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00755" y="4309871"/>
            <a:ext cx="1009015" cy="561340"/>
          </a:xfrm>
          <a:custGeom>
            <a:avLst/>
            <a:gdLst/>
            <a:ahLst/>
            <a:cxnLst/>
            <a:rect l="l" t="t" r="r" b="b"/>
            <a:pathLst>
              <a:path w="1009014" h="561339">
                <a:moveTo>
                  <a:pt x="728598" y="0"/>
                </a:moveTo>
                <a:lnTo>
                  <a:pt x="0" y="0"/>
                </a:lnTo>
                <a:lnTo>
                  <a:pt x="0" y="560832"/>
                </a:lnTo>
                <a:lnTo>
                  <a:pt x="728598" y="560832"/>
                </a:lnTo>
                <a:lnTo>
                  <a:pt x="774066" y="557160"/>
                </a:lnTo>
                <a:lnTo>
                  <a:pt x="817197" y="546530"/>
                </a:lnTo>
                <a:lnTo>
                  <a:pt x="857413" y="529521"/>
                </a:lnTo>
                <a:lnTo>
                  <a:pt x="894139" y="506711"/>
                </a:lnTo>
                <a:lnTo>
                  <a:pt x="926798" y="478678"/>
                </a:lnTo>
                <a:lnTo>
                  <a:pt x="954812" y="446001"/>
                </a:lnTo>
                <a:lnTo>
                  <a:pt x="977605" y="409258"/>
                </a:lnTo>
                <a:lnTo>
                  <a:pt x="994599" y="369027"/>
                </a:lnTo>
                <a:lnTo>
                  <a:pt x="1005219" y="325887"/>
                </a:lnTo>
                <a:lnTo>
                  <a:pt x="1008888" y="280415"/>
                </a:lnTo>
                <a:lnTo>
                  <a:pt x="1005219" y="234944"/>
                </a:lnTo>
                <a:lnTo>
                  <a:pt x="994599" y="191804"/>
                </a:lnTo>
                <a:lnTo>
                  <a:pt x="977605" y="151573"/>
                </a:lnTo>
                <a:lnTo>
                  <a:pt x="954812" y="114830"/>
                </a:lnTo>
                <a:lnTo>
                  <a:pt x="926798" y="82153"/>
                </a:lnTo>
                <a:lnTo>
                  <a:pt x="894139" y="54120"/>
                </a:lnTo>
                <a:lnTo>
                  <a:pt x="857413" y="31310"/>
                </a:lnTo>
                <a:lnTo>
                  <a:pt x="817197" y="14301"/>
                </a:lnTo>
                <a:lnTo>
                  <a:pt x="774066" y="3671"/>
                </a:lnTo>
                <a:lnTo>
                  <a:pt x="728598" y="0"/>
                </a:lnTo>
                <a:close/>
              </a:path>
            </a:pathLst>
          </a:custGeom>
          <a:solidFill>
            <a:srgbClr val="0086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99103" y="4383023"/>
            <a:ext cx="426720" cy="4267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273422" y="3382213"/>
            <a:ext cx="32981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如何使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用</a:t>
            </a:r>
            <a:r>
              <a:rPr dirty="0" sz="2800" spc="-3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1747" y="4314266"/>
            <a:ext cx="38652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65175" algn="l"/>
              </a:tabLst>
            </a:pPr>
            <a:r>
              <a:rPr dirty="0" baseline="1543" sz="2700" spc="-7" b="1">
                <a:solidFill>
                  <a:srgbClr val="0086B7"/>
                </a:solidFill>
                <a:latin typeface="Segoe UI"/>
                <a:cs typeface="Segoe UI"/>
              </a:rPr>
              <a:t>03	</a:t>
            </a: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HttpClient 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session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95816" y="0"/>
            <a:ext cx="466343" cy="1429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07379" y="362711"/>
            <a:ext cx="3972305" cy="7490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26479" y="358140"/>
            <a:ext cx="3131057" cy="8694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690615" y="345947"/>
            <a:ext cx="3971925" cy="748665"/>
          </a:xfrm>
          <a:custGeom>
            <a:avLst/>
            <a:gdLst/>
            <a:ahLst/>
            <a:cxnLst/>
            <a:rect l="l" t="t" r="r" b="b"/>
            <a:pathLst>
              <a:path w="3971925" h="748665">
                <a:moveTo>
                  <a:pt x="3971543" y="0"/>
                </a:moveTo>
                <a:lnTo>
                  <a:pt x="354203" y="0"/>
                </a:lnTo>
                <a:lnTo>
                  <a:pt x="306148" y="3415"/>
                </a:lnTo>
                <a:lnTo>
                  <a:pt x="260056" y="13364"/>
                </a:lnTo>
                <a:lnTo>
                  <a:pt x="216348" y="29402"/>
                </a:lnTo>
                <a:lnTo>
                  <a:pt x="175448" y="51082"/>
                </a:lnTo>
                <a:lnTo>
                  <a:pt x="137777" y="77958"/>
                </a:lnTo>
                <a:lnTo>
                  <a:pt x="103759" y="109585"/>
                </a:lnTo>
                <a:lnTo>
                  <a:pt x="73815" y="145516"/>
                </a:lnTo>
                <a:lnTo>
                  <a:pt x="48368" y="185307"/>
                </a:lnTo>
                <a:lnTo>
                  <a:pt x="27840" y="228510"/>
                </a:lnTo>
                <a:lnTo>
                  <a:pt x="12655" y="274681"/>
                </a:lnTo>
                <a:lnTo>
                  <a:pt x="3234" y="323373"/>
                </a:lnTo>
                <a:lnTo>
                  <a:pt x="0" y="374141"/>
                </a:lnTo>
                <a:lnTo>
                  <a:pt x="3234" y="424910"/>
                </a:lnTo>
                <a:lnTo>
                  <a:pt x="12655" y="473602"/>
                </a:lnTo>
                <a:lnTo>
                  <a:pt x="27840" y="519773"/>
                </a:lnTo>
                <a:lnTo>
                  <a:pt x="48368" y="562976"/>
                </a:lnTo>
                <a:lnTo>
                  <a:pt x="73815" y="602767"/>
                </a:lnTo>
                <a:lnTo>
                  <a:pt x="103759" y="638698"/>
                </a:lnTo>
                <a:lnTo>
                  <a:pt x="137777" y="670325"/>
                </a:lnTo>
                <a:lnTo>
                  <a:pt x="175448" y="697201"/>
                </a:lnTo>
                <a:lnTo>
                  <a:pt x="216348" y="718881"/>
                </a:lnTo>
                <a:lnTo>
                  <a:pt x="260056" y="734919"/>
                </a:lnTo>
                <a:lnTo>
                  <a:pt x="306148" y="744868"/>
                </a:lnTo>
                <a:lnTo>
                  <a:pt x="354203" y="748284"/>
                </a:lnTo>
                <a:lnTo>
                  <a:pt x="3971543" y="748284"/>
                </a:lnTo>
                <a:lnTo>
                  <a:pt x="3971543" y="0"/>
                </a:lnTo>
                <a:close/>
              </a:path>
            </a:pathLst>
          </a:custGeom>
          <a:solidFill>
            <a:srgbClr val="0086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1750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  <a:latin typeface="微软雅黑"/>
                <a:cs typeface="微软雅黑"/>
              </a:rPr>
              <a:t>目 录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pc="-20"/>
              <a:t>contents</a:t>
            </a:r>
          </a:p>
        </p:txBody>
      </p:sp>
      <p:sp>
        <p:nvSpPr>
          <p:cNvPr id="23" name="object 2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17520" y="5253215"/>
            <a:ext cx="1009650" cy="561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00755" y="5236464"/>
            <a:ext cx="1009015" cy="561340"/>
          </a:xfrm>
          <a:custGeom>
            <a:avLst/>
            <a:gdLst/>
            <a:ahLst/>
            <a:cxnLst/>
            <a:rect l="l" t="t" r="r" b="b"/>
            <a:pathLst>
              <a:path w="1009014" h="561339">
                <a:moveTo>
                  <a:pt x="728598" y="0"/>
                </a:moveTo>
                <a:lnTo>
                  <a:pt x="0" y="0"/>
                </a:lnTo>
                <a:lnTo>
                  <a:pt x="0" y="560832"/>
                </a:lnTo>
                <a:lnTo>
                  <a:pt x="728598" y="560832"/>
                </a:lnTo>
                <a:lnTo>
                  <a:pt x="774066" y="557161"/>
                </a:lnTo>
                <a:lnTo>
                  <a:pt x="817197" y="546535"/>
                </a:lnTo>
                <a:lnTo>
                  <a:pt x="857413" y="529531"/>
                </a:lnTo>
                <a:lnTo>
                  <a:pt x="894139" y="506726"/>
                </a:lnTo>
                <a:lnTo>
                  <a:pt x="926798" y="478697"/>
                </a:lnTo>
                <a:lnTo>
                  <a:pt x="954812" y="446023"/>
                </a:lnTo>
                <a:lnTo>
                  <a:pt x="977605" y="409280"/>
                </a:lnTo>
                <a:lnTo>
                  <a:pt x="994599" y="369046"/>
                </a:lnTo>
                <a:lnTo>
                  <a:pt x="1005219" y="325899"/>
                </a:lnTo>
                <a:lnTo>
                  <a:pt x="1008888" y="280416"/>
                </a:lnTo>
                <a:lnTo>
                  <a:pt x="1005219" y="234944"/>
                </a:lnTo>
                <a:lnTo>
                  <a:pt x="994599" y="191804"/>
                </a:lnTo>
                <a:lnTo>
                  <a:pt x="977605" y="151573"/>
                </a:lnTo>
                <a:lnTo>
                  <a:pt x="954812" y="114830"/>
                </a:lnTo>
                <a:lnTo>
                  <a:pt x="926798" y="82153"/>
                </a:lnTo>
                <a:lnTo>
                  <a:pt x="894139" y="54120"/>
                </a:lnTo>
                <a:lnTo>
                  <a:pt x="857413" y="31310"/>
                </a:lnTo>
                <a:lnTo>
                  <a:pt x="817197" y="14301"/>
                </a:lnTo>
                <a:lnTo>
                  <a:pt x="774066" y="3671"/>
                </a:lnTo>
                <a:lnTo>
                  <a:pt x="728598" y="0"/>
                </a:lnTo>
                <a:close/>
              </a:path>
            </a:pathLst>
          </a:custGeom>
          <a:solidFill>
            <a:srgbClr val="0086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99103" y="5309615"/>
            <a:ext cx="426720" cy="4282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324350" y="2488133"/>
            <a:ext cx="21564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网络基本概念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71747" y="5245100"/>
            <a:ext cx="4732655" cy="1240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1543" sz="2700" spc="-7" b="1">
                <a:solidFill>
                  <a:srgbClr val="0086B7"/>
                </a:solidFill>
                <a:latin typeface="Segoe UI"/>
                <a:cs typeface="Segoe UI"/>
              </a:rPr>
              <a:t>04	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Cocos2d-x</a:t>
            </a:r>
            <a:r>
              <a:rPr dirty="0" sz="2800" spc="-35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3.0</a:t>
            </a:r>
            <a:r>
              <a:rPr dirty="0" sz="2800" spc="-4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Json用法</a:t>
            </a:r>
            <a:endParaRPr sz="2800">
              <a:latin typeface="微软雅黑"/>
              <a:cs typeface="微软雅黑"/>
            </a:endParaRPr>
          </a:p>
          <a:p>
            <a:pPr marL="768350">
              <a:lnSpc>
                <a:spcPct val="100000"/>
              </a:lnSpc>
              <a:spcBef>
                <a:spcPts val="2855"/>
              </a:spcBef>
            </a:pP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常用算法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38855" y="6042659"/>
            <a:ext cx="1011173" cy="5615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022092" y="6025896"/>
            <a:ext cx="1010919" cy="561340"/>
          </a:xfrm>
          <a:custGeom>
            <a:avLst/>
            <a:gdLst/>
            <a:ahLst/>
            <a:cxnLst/>
            <a:rect l="l" t="t" r="r" b="b"/>
            <a:pathLst>
              <a:path w="1010920" h="561340">
                <a:moveTo>
                  <a:pt x="729742" y="0"/>
                </a:moveTo>
                <a:lnTo>
                  <a:pt x="0" y="0"/>
                </a:lnTo>
                <a:lnTo>
                  <a:pt x="0" y="560831"/>
                </a:lnTo>
                <a:lnTo>
                  <a:pt x="729742" y="560831"/>
                </a:lnTo>
                <a:lnTo>
                  <a:pt x="775282" y="557161"/>
                </a:lnTo>
                <a:lnTo>
                  <a:pt x="818477" y="546535"/>
                </a:lnTo>
                <a:lnTo>
                  <a:pt x="858751" y="529531"/>
                </a:lnTo>
                <a:lnTo>
                  <a:pt x="895526" y="506726"/>
                </a:lnTo>
                <a:lnTo>
                  <a:pt x="928227" y="478697"/>
                </a:lnTo>
                <a:lnTo>
                  <a:pt x="956275" y="446023"/>
                </a:lnTo>
                <a:lnTo>
                  <a:pt x="979094" y="409280"/>
                </a:lnTo>
                <a:lnTo>
                  <a:pt x="996108" y="369046"/>
                </a:lnTo>
                <a:lnTo>
                  <a:pt x="1006740" y="325899"/>
                </a:lnTo>
                <a:lnTo>
                  <a:pt x="1010411" y="280415"/>
                </a:lnTo>
                <a:lnTo>
                  <a:pt x="1006740" y="234932"/>
                </a:lnTo>
                <a:lnTo>
                  <a:pt x="996108" y="191785"/>
                </a:lnTo>
                <a:lnTo>
                  <a:pt x="979094" y="151551"/>
                </a:lnTo>
                <a:lnTo>
                  <a:pt x="956275" y="114808"/>
                </a:lnTo>
                <a:lnTo>
                  <a:pt x="928227" y="82134"/>
                </a:lnTo>
                <a:lnTo>
                  <a:pt x="895526" y="54105"/>
                </a:lnTo>
                <a:lnTo>
                  <a:pt x="858751" y="31300"/>
                </a:lnTo>
                <a:lnTo>
                  <a:pt x="818477" y="14296"/>
                </a:lnTo>
                <a:lnTo>
                  <a:pt x="775282" y="3670"/>
                </a:lnTo>
                <a:lnTo>
                  <a:pt x="729742" y="0"/>
                </a:lnTo>
                <a:close/>
              </a:path>
            </a:pathLst>
          </a:custGeom>
          <a:solidFill>
            <a:srgbClr val="0086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20440" y="6099047"/>
            <a:ext cx="428243" cy="4267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593972" y="6152794"/>
            <a:ext cx="287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86B7"/>
                </a:solidFill>
                <a:latin typeface="Segoe UI"/>
                <a:cs typeface="Segoe UI"/>
              </a:rPr>
              <a:t>05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76657"/>
            <a:ext cx="634047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如何使</a:t>
            </a:r>
            <a:r>
              <a:rPr dirty="0" sz="5400">
                <a:solidFill>
                  <a:srgbClr val="33B5F0"/>
                </a:solidFill>
                <a:latin typeface="微软雅黑"/>
                <a:cs typeface="微软雅黑"/>
              </a:rPr>
              <a:t>用</a:t>
            </a:r>
            <a:r>
              <a:rPr dirty="0" sz="5400" spc="-8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25192" y="1428114"/>
            <a:ext cx="8192134" cy="2764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14655" indent="-401955">
              <a:lnSpc>
                <a:spcPts val="3820"/>
              </a:lnSpc>
              <a:spcBef>
                <a:spcPts val="105"/>
              </a:spcBef>
              <a:buFont typeface="Calibri"/>
              <a:buAutoNum type="arabicPeriod"/>
              <a:tabLst>
                <a:tab pos="415290" algn="l"/>
              </a:tabLst>
            </a:pP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引入头文件和命名空间</a:t>
            </a:r>
            <a:endParaRPr sz="3200">
              <a:latin typeface="宋体"/>
              <a:cs typeface="宋体"/>
            </a:endParaRPr>
          </a:p>
          <a:p>
            <a:pPr marL="927100" marR="2033270">
              <a:lnSpc>
                <a:spcPts val="3360"/>
              </a:lnSpc>
              <a:spcBef>
                <a:spcPts val="90"/>
              </a:spcBef>
            </a:pP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#include 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"network/HttpClient.h“ 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using namespace cocos2d::network;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Times New Roman"/>
              <a:cs typeface="Times New Roman"/>
            </a:endParaRPr>
          </a:p>
          <a:p>
            <a:pPr marL="414655" indent="-401955">
              <a:lnSpc>
                <a:spcPts val="3820"/>
              </a:lnSpc>
              <a:buFont typeface="Calibri"/>
              <a:buAutoNum type="arabicPeriod" startAt="2"/>
              <a:tabLst>
                <a:tab pos="415290" algn="l"/>
              </a:tabLst>
            </a:pP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使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3200" spc="-20">
                <a:solidFill>
                  <a:srgbClr val="FFFFFF"/>
                </a:solidFill>
                <a:latin typeface="Calibri"/>
                <a:cs typeface="Calibri"/>
              </a:rPr>
              <a:t>HttpRequest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无参数的构造函数构建实例</a:t>
            </a:r>
            <a:endParaRPr sz="3200">
              <a:latin typeface="宋体"/>
              <a:cs typeface="宋体"/>
            </a:endParaRPr>
          </a:p>
          <a:p>
            <a:pPr marL="927100">
              <a:lnSpc>
                <a:spcPts val="3340"/>
              </a:lnSpc>
            </a:pP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HttpRequest* request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28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HttpRequest();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76657"/>
            <a:ext cx="634047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如何使</a:t>
            </a:r>
            <a:r>
              <a:rPr dirty="0" sz="5400">
                <a:solidFill>
                  <a:srgbClr val="33B5F0"/>
                </a:solidFill>
                <a:latin typeface="微软雅黑"/>
                <a:cs typeface="微软雅黑"/>
              </a:rPr>
              <a:t>用</a:t>
            </a:r>
            <a:r>
              <a:rPr dirty="0" sz="5400" spc="-8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71320" y="1185806"/>
            <a:ext cx="9286240" cy="43313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5290" marR="1100455" indent="-415290">
              <a:lnSpc>
                <a:spcPct val="118200"/>
              </a:lnSpc>
              <a:spcBef>
                <a:spcPts val="125"/>
              </a:spcBef>
              <a:buFont typeface="Calibri"/>
              <a:buAutoNum type="arabicPeriod" startAt="3"/>
              <a:tabLst>
                <a:tab pos="415290" algn="l"/>
              </a:tabLst>
            </a:pP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设置连接方法的类型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待连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接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的地址 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request-&gt;setRequestType(HttpRequest::Type::GET);  request-&gt;se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  <a:hlinkClick r:id="rId5"/>
              </a:rPr>
              <a:t>tUrl("h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tt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  <a:hlinkClick r:id="rId5"/>
              </a:rPr>
              <a:t>p://w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ww.h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  <a:hlinkClick r:id="rId5"/>
              </a:rPr>
              <a:t>ttpbin.org/get");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Calibri"/>
              <a:buAutoNum type="arabicPeriod" startAt="3"/>
            </a:pPr>
            <a:endParaRPr sz="2800">
              <a:latin typeface="Times New Roman"/>
              <a:cs typeface="Times New Roman"/>
            </a:endParaRPr>
          </a:p>
          <a:p>
            <a:pPr marL="415290" indent="-415290">
              <a:lnSpc>
                <a:spcPct val="100000"/>
              </a:lnSpc>
              <a:spcBef>
                <a:spcPts val="1625"/>
              </a:spcBef>
              <a:buFont typeface="Calibri"/>
              <a:buAutoNum type="arabicPeriod" startAt="3"/>
              <a:tabLst>
                <a:tab pos="415290" algn="l"/>
              </a:tabLst>
            </a:pP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设置回调</a:t>
            </a:r>
            <a:endParaRPr sz="3200">
              <a:latin typeface="宋体"/>
              <a:cs typeface="宋体"/>
            </a:endParaRPr>
          </a:p>
          <a:p>
            <a:pPr marL="1841500" marR="5080" indent="-914400">
              <a:lnSpc>
                <a:spcPct val="122900"/>
              </a:lnSpc>
              <a:spcBef>
                <a:spcPts val="340"/>
              </a:spcBef>
            </a:pP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Request-&gt;setResponseCallback(  CC_CALLBACK_2(HelloWorld::onHttpComplete,this)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76657"/>
            <a:ext cx="634047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如何使</a:t>
            </a:r>
            <a:r>
              <a:rPr dirty="0" sz="5400">
                <a:solidFill>
                  <a:srgbClr val="33B5F0"/>
                </a:solidFill>
                <a:latin typeface="微软雅黑"/>
                <a:cs typeface="微软雅黑"/>
              </a:rPr>
              <a:t>用</a:t>
            </a:r>
            <a:r>
              <a:rPr dirty="0" sz="5400" spc="-8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9416" y="1409363"/>
            <a:ext cx="10896600" cy="285432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414655" indent="-401955">
              <a:lnSpc>
                <a:spcPct val="100000"/>
              </a:lnSpc>
              <a:spcBef>
                <a:spcPts val="810"/>
              </a:spcBef>
              <a:buFont typeface="Calibri"/>
              <a:buAutoNum type="arabicPeriod" startAt="5"/>
              <a:tabLst>
                <a:tab pos="415290" algn="l"/>
              </a:tabLst>
            </a:pP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添加请求</a:t>
            </a:r>
            <a:r>
              <a:rPr dirty="0" sz="3200" spc="5">
                <a:solidFill>
                  <a:srgbClr val="FFFFFF"/>
                </a:solidFill>
                <a:latin typeface="宋体"/>
                <a:cs typeface="宋体"/>
              </a:rPr>
              <a:t>到</a:t>
            </a:r>
            <a:r>
              <a:rPr dirty="0" sz="3200" spc="-15">
                <a:solidFill>
                  <a:srgbClr val="FFFFFF"/>
                </a:solidFill>
                <a:latin typeface="Calibri"/>
                <a:cs typeface="Calibri"/>
              </a:rPr>
              <a:t>HttpClient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任务队列</a:t>
            </a:r>
            <a:endParaRPr sz="3200">
              <a:latin typeface="宋体"/>
              <a:cs typeface="宋体"/>
            </a:endParaRPr>
          </a:p>
          <a:p>
            <a:pPr marL="926465">
              <a:lnSpc>
                <a:spcPct val="100000"/>
              </a:lnSpc>
              <a:spcBef>
                <a:spcPts val="710"/>
              </a:spcBef>
            </a:pPr>
            <a:r>
              <a:rPr dirty="0" sz="3200" spc="-10">
                <a:solidFill>
                  <a:srgbClr val="FFFFFF"/>
                </a:solidFill>
                <a:latin typeface="Calibri"/>
                <a:cs typeface="Calibri"/>
              </a:rPr>
              <a:t>cocos2d::network::HttpClient::getInstance()-&gt;send(request);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200">
              <a:latin typeface="Times New Roman"/>
              <a:cs typeface="Times New Roman"/>
            </a:endParaRPr>
          </a:p>
          <a:p>
            <a:pPr marL="414655" indent="-401955">
              <a:lnSpc>
                <a:spcPct val="100000"/>
              </a:lnSpc>
              <a:buFont typeface="Calibri"/>
              <a:buAutoNum type="arabicPeriod" startAt="6"/>
              <a:tabLst>
                <a:tab pos="415290" algn="l"/>
              </a:tabLst>
            </a:pP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释放连接</a:t>
            </a:r>
            <a:endParaRPr sz="3200">
              <a:latin typeface="宋体"/>
              <a:cs typeface="宋体"/>
            </a:endParaRPr>
          </a:p>
          <a:p>
            <a:pPr marL="926465">
              <a:lnSpc>
                <a:spcPct val="100000"/>
              </a:lnSpc>
              <a:spcBef>
                <a:spcPts val="1110"/>
              </a:spcBef>
            </a:pP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request-&gt;release();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7667" y="76657"/>
            <a:ext cx="634047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如何使</a:t>
            </a:r>
            <a:r>
              <a:rPr dirty="0" sz="5400">
                <a:solidFill>
                  <a:srgbClr val="33B5F0"/>
                </a:solidFill>
                <a:latin typeface="微软雅黑"/>
                <a:cs typeface="微软雅黑"/>
              </a:rPr>
              <a:t>用</a:t>
            </a:r>
            <a:r>
              <a:rPr dirty="0" sz="5400" spc="-8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50214" y="1119581"/>
            <a:ext cx="36836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7.</a:t>
            </a:r>
            <a:r>
              <a:rPr dirty="0" sz="32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处理网络回调函数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4083" y="1773935"/>
            <a:ext cx="8372856" cy="417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7667" y="76657"/>
            <a:ext cx="634047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如何使</a:t>
            </a:r>
            <a:r>
              <a:rPr dirty="0" sz="5400">
                <a:solidFill>
                  <a:srgbClr val="33B5F0"/>
                </a:solidFill>
                <a:latin typeface="微软雅黑"/>
                <a:cs typeface="微软雅黑"/>
              </a:rPr>
              <a:t>用</a:t>
            </a:r>
            <a:r>
              <a:rPr dirty="0" sz="5400" spc="-8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90091" y="1428114"/>
            <a:ext cx="271272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33B5F0"/>
                </a:solidFill>
                <a:latin typeface="Calibri"/>
                <a:cs typeface="Calibri"/>
              </a:rPr>
              <a:t>GE</a:t>
            </a:r>
            <a:r>
              <a:rPr dirty="0" sz="3200" spc="-15">
                <a:solidFill>
                  <a:srgbClr val="33B5F0"/>
                </a:solidFill>
                <a:latin typeface="Calibri"/>
                <a:cs typeface="Calibri"/>
              </a:rPr>
              <a:t>T</a:t>
            </a:r>
            <a:r>
              <a:rPr dirty="0" sz="3200">
                <a:solidFill>
                  <a:srgbClr val="33B5F0"/>
                </a:solidFill>
                <a:latin typeface="宋体"/>
                <a:cs typeface="宋体"/>
              </a:rPr>
              <a:t>请求示例：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9932" y="2350007"/>
            <a:ext cx="10571988" cy="2231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7667" y="76657"/>
            <a:ext cx="634047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如何使</a:t>
            </a:r>
            <a:r>
              <a:rPr dirty="0" sz="5400">
                <a:solidFill>
                  <a:srgbClr val="33B5F0"/>
                </a:solidFill>
                <a:latin typeface="微软雅黑"/>
                <a:cs typeface="微软雅黑"/>
              </a:rPr>
              <a:t>用</a:t>
            </a:r>
            <a:r>
              <a:rPr dirty="0" sz="5400" spc="-8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90091" y="1428114"/>
            <a:ext cx="29241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33B5F0"/>
                </a:solidFill>
                <a:latin typeface="Calibri"/>
                <a:cs typeface="Calibri"/>
              </a:rPr>
              <a:t>POST</a:t>
            </a:r>
            <a:r>
              <a:rPr dirty="0" sz="3200">
                <a:solidFill>
                  <a:srgbClr val="33B5F0"/>
                </a:solidFill>
                <a:latin typeface="宋体"/>
                <a:cs typeface="宋体"/>
              </a:rPr>
              <a:t>请求示例：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8324" y="2295144"/>
            <a:ext cx="9526524" cy="3005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8324" y="3573779"/>
            <a:ext cx="8842375" cy="862965"/>
          </a:xfrm>
          <a:custGeom>
            <a:avLst/>
            <a:gdLst/>
            <a:ahLst/>
            <a:cxnLst/>
            <a:rect l="l" t="t" r="r" b="b"/>
            <a:pathLst>
              <a:path w="8842375" h="862964">
                <a:moveTo>
                  <a:pt x="0" y="143764"/>
                </a:moveTo>
                <a:lnTo>
                  <a:pt x="7329" y="98332"/>
                </a:lnTo>
                <a:lnTo>
                  <a:pt x="27737" y="58869"/>
                </a:lnTo>
                <a:lnTo>
                  <a:pt x="58858" y="27744"/>
                </a:lnTo>
                <a:lnTo>
                  <a:pt x="98322" y="7331"/>
                </a:lnTo>
                <a:lnTo>
                  <a:pt x="143763" y="0"/>
                </a:lnTo>
                <a:lnTo>
                  <a:pt x="8698484" y="0"/>
                </a:lnTo>
                <a:lnTo>
                  <a:pt x="8743915" y="7331"/>
                </a:lnTo>
                <a:lnTo>
                  <a:pt x="8783378" y="27744"/>
                </a:lnTo>
                <a:lnTo>
                  <a:pt x="8814503" y="58869"/>
                </a:lnTo>
                <a:lnTo>
                  <a:pt x="8834916" y="98332"/>
                </a:lnTo>
                <a:lnTo>
                  <a:pt x="8842248" y="143764"/>
                </a:lnTo>
                <a:lnTo>
                  <a:pt x="8842248" y="718820"/>
                </a:lnTo>
                <a:lnTo>
                  <a:pt x="8834916" y="764251"/>
                </a:lnTo>
                <a:lnTo>
                  <a:pt x="8814503" y="803714"/>
                </a:lnTo>
                <a:lnTo>
                  <a:pt x="8783378" y="834839"/>
                </a:lnTo>
                <a:lnTo>
                  <a:pt x="8743915" y="855252"/>
                </a:lnTo>
                <a:lnTo>
                  <a:pt x="8698484" y="862584"/>
                </a:lnTo>
                <a:lnTo>
                  <a:pt x="143763" y="862584"/>
                </a:lnTo>
                <a:lnTo>
                  <a:pt x="98322" y="855252"/>
                </a:lnTo>
                <a:lnTo>
                  <a:pt x="58858" y="834839"/>
                </a:lnTo>
                <a:lnTo>
                  <a:pt x="27737" y="803714"/>
                </a:lnTo>
                <a:lnTo>
                  <a:pt x="7329" y="764251"/>
                </a:lnTo>
                <a:lnTo>
                  <a:pt x="0" y="718820"/>
                </a:lnTo>
                <a:lnTo>
                  <a:pt x="0" y="14376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76657"/>
            <a:ext cx="597471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r>
              <a:rPr dirty="0" sz="5400" spc="-6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10">
                <a:solidFill>
                  <a:srgbClr val="33B5F0"/>
                </a:solidFill>
                <a:latin typeface="微软雅黑"/>
                <a:cs typeface="微软雅黑"/>
              </a:rPr>
              <a:t>session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90091" y="1431162"/>
            <a:ext cx="10670540" cy="4378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9385" indent="9144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</a:t>
            </a:r>
            <a:r>
              <a:rPr dirty="0" sz="2800" spc="-2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机制是一种服务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端的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机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制，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务器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使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用一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种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类似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散 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列表的结构（也可能就是使用散列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表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）来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保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存信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息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  <a:p>
            <a:pPr algn="just" marL="12700" marR="5080" indent="914400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当程序需要为某个客户端的请求创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建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候，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务 器首先检查这个客户端的请求里是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否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已包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含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了一</a:t>
            </a:r>
            <a:r>
              <a:rPr dirty="0" sz="2800" spc="2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标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识</a:t>
            </a:r>
            <a:r>
              <a:rPr dirty="0" sz="2800" spc="-72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称为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，如果已包含一个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则说明以前已经为此客户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端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创建 过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服务器就按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照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把这个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检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索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出来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使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用（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如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果 检索不到，可能会新建一个），如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果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客户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端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请求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不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包</a:t>
            </a:r>
            <a:r>
              <a:rPr dirty="0" sz="2800" spc="25">
                <a:solidFill>
                  <a:srgbClr val="FFFFFF"/>
                </a:solidFill>
                <a:latin typeface="宋体"/>
                <a:cs typeface="宋体"/>
              </a:rPr>
              <a:t>含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session 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，则 为此客户端创建一个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并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且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生成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个与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此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相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关联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  id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的值应该是一个既不会重复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又不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容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易被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找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到规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律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以仿 造的字符串，这个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将被在本次响应中返回给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客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户端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保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存。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76657"/>
            <a:ext cx="597471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r>
              <a:rPr dirty="0" sz="5400" spc="-6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10">
                <a:solidFill>
                  <a:srgbClr val="33B5F0"/>
                </a:solidFill>
                <a:latin typeface="微软雅黑"/>
                <a:cs typeface="微软雅黑"/>
              </a:rPr>
              <a:t>session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77492" y="1071472"/>
            <a:ext cx="10031095" cy="568706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 indent="914400">
              <a:lnSpc>
                <a:spcPct val="100000"/>
              </a:lnSpc>
              <a:spcBef>
                <a:spcPts val="315"/>
              </a:spcBef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保存这个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的方式可以采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这样在交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互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过程 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中浏览器可以自动的按照规则把这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标识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发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回给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服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务器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一般这 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的名字都是类似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SEEESIONID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而。比如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weblogic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对于 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应 用 程 序 生 成 的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， 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JSESSIONID=ByOK3vjFD75aPnrF7C2HmdnV6QZcEbzWoWiBYEnLerjQ9  9zWpBng!-145788764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它的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名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字就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JSESSIONID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  <a:p>
            <a:pPr marL="12700" marR="63500" indent="914400">
              <a:lnSpc>
                <a:spcPct val="100000"/>
              </a:lnSpc>
              <a:spcBef>
                <a:spcPts val="670"/>
              </a:spcBef>
            </a:pP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简而言之就是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服务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器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上保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用户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操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作的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历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史信 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息。服务器使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来标</a:t>
            </a:r>
            <a:r>
              <a:rPr dirty="0" sz="2800" spc="-15">
                <a:solidFill>
                  <a:srgbClr val="FFFFFF"/>
                </a:solidFill>
                <a:latin typeface="宋体"/>
                <a:cs typeface="宋体"/>
              </a:rPr>
              <a:t>识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由服务器负责 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产生，保证随机性与唯一性，相当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一个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随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机密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钥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，避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免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在握手 或传输中暴露用户真实密码。但该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方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式下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仍然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需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要将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发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送请求 </a:t>
            </a:r>
            <a:r>
              <a:rPr dirty="0" sz="2800" spc="-10">
                <a:solidFill>
                  <a:srgbClr val="FFFFFF"/>
                </a:solidFill>
                <a:latin typeface="宋体"/>
                <a:cs typeface="宋体"/>
              </a:rPr>
              <a:t>的客户端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与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进行对应，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所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以可以借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助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cookie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机制来获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取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客 户端的标识（即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28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），也可以通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过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方式将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提交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给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服 务器。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7667" y="76657"/>
            <a:ext cx="597471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r>
              <a:rPr dirty="0" sz="5400" spc="-6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10">
                <a:solidFill>
                  <a:srgbClr val="33B5F0"/>
                </a:solidFill>
                <a:latin typeface="微软雅黑"/>
                <a:cs typeface="微软雅黑"/>
              </a:rPr>
              <a:t>session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07667" y="1194562"/>
            <a:ext cx="329565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B5F0"/>
                </a:solidFill>
                <a:latin typeface="Calibri"/>
                <a:cs typeface="Calibri"/>
              </a:rPr>
              <a:t>session</a:t>
            </a:r>
            <a:r>
              <a:rPr dirty="0" sz="3200" spc="-5" b="1">
                <a:solidFill>
                  <a:srgbClr val="33B5F0"/>
                </a:solidFill>
                <a:latin typeface="宋体"/>
                <a:cs typeface="宋体"/>
              </a:rPr>
              <a:t>的原</a:t>
            </a:r>
            <a:r>
              <a:rPr dirty="0" sz="3200" spc="-10" b="1">
                <a:solidFill>
                  <a:srgbClr val="33B5F0"/>
                </a:solidFill>
                <a:latin typeface="宋体"/>
                <a:cs typeface="宋体"/>
              </a:rPr>
              <a:t>理</a:t>
            </a:r>
            <a:r>
              <a:rPr dirty="0" sz="3200" spc="-5" b="1">
                <a:solidFill>
                  <a:srgbClr val="33B5F0"/>
                </a:solidFill>
                <a:latin typeface="宋体"/>
                <a:cs typeface="宋体"/>
              </a:rPr>
              <a:t>图</a:t>
            </a:r>
            <a:r>
              <a:rPr dirty="0" sz="3200" spc="-10" b="1">
                <a:solidFill>
                  <a:srgbClr val="33B5F0"/>
                </a:solidFill>
                <a:latin typeface="宋体"/>
                <a:cs typeface="宋体"/>
              </a:rPr>
              <a:t>：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0703" y="973834"/>
            <a:ext cx="3744467" cy="5821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7667" y="76657"/>
            <a:ext cx="597471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HttpClient</a:t>
            </a:r>
            <a:r>
              <a:rPr dirty="0" sz="5400" spc="-6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10">
                <a:solidFill>
                  <a:srgbClr val="33B5F0"/>
                </a:solidFill>
                <a:latin typeface="微软雅黑"/>
                <a:cs typeface="微软雅黑"/>
              </a:rPr>
              <a:t>session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90091" y="1428114"/>
            <a:ext cx="29241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33B5F0"/>
                </a:solidFill>
                <a:latin typeface="Calibri"/>
                <a:cs typeface="Calibri"/>
              </a:rPr>
              <a:t>POST</a:t>
            </a:r>
            <a:r>
              <a:rPr dirty="0" sz="3200">
                <a:solidFill>
                  <a:srgbClr val="33B5F0"/>
                </a:solidFill>
                <a:latin typeface="宋体"/>
                <a:cs typeface="宋体"/>
              </a:rPr>
              <a:t>请求示例：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3519" y="2036064"/>
            <a:ext cx="8631935" cy="3861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84960" y="4168140"/>
            <a:ext cx="8182609" cy="1080770"/>
          </a:xfrm>
          <a:custGeom>
            <a:avLst/>
            <a:gdLst/>
            <a:ahLst/>
            <a:cxnLst/>
            <a:rect l="l" t="t" r="r" b="b"/>
            <a:pathLst>
              <a:path w="8182609" h="1080770">
                <a:moveTo>
                  <a:pt x="0" y="180086"/>
                </a:moveTo>
                <a:lnTo>
                  <a:pt x="6434" y="132218"/>
                </a:lnTo>
                <a:lnTo>
                  <a:pt x="24590" y="89201"/>
                </a:lnTo>
                <a:lnTo>
                  <a:pt x="52752" y="52752"/>
                </a:lnTo>
                <a:lnTo>
                  <a:pt x="89201" y="24590"/>
                </a:lnTo>
                <a:lnTo>
                  <a:pt x="132218" y="6434"/>
                </a:lnTo>
                <a:lnTo>
                  <a:pt x="180085" y="0"/>
                </a:lnTo>
                <a:lnTo>
                  <a:pt x="8002270" y="0"/>
                </a:lnTo>
                <a:lnTo>
                  <a:pt x="8050137" y="6434"/>
                </a:lnTo>
                <a:lnTo>
                  <a:pt x="8093154" y="24590"/>
                </a:lnTo>
                <a:lnTo>
                  <a:pt x="8129603" y="52752"/>
                </a:lnTo>
                <a:lnTo>
                  <a:pt x="8157765" y="89201"/>
                </a:lnTo>
                <a:lnTo>
                  <a:pt x="8175921" y="132218"/>
                </a:lnTo>
                <a:lnTo>
                  <a:pt x="8182356" y="180086"/>
                </a:lnTo>
                <a:lnTo>
                  <a:pt x="8182356" y="900430"/>
                </a:lnTo>
                <a:lnTo>
                  <a:pt x="8175921" y="948297"/>
                </a:lnTo>
                <a:lnTo>
                  <a:pt x="8157765" y="991314"/>
                </a:lnTo>
                <a:lnTo>
                  <a:pt x="8129603" y="1027763"/>
                </a:lnTo>
                <a:lnTo>
                  <a:pt x="8093154" y="1055925"/>
                </a:lnTo>
                <a:lnTo>
                  <a:pt x="8050137" y="1074081"/>
                </a:lnTo>
                <a:lnTo>
                  <a:pt x="8002270" y="1080516"/>
                </a:lnTo>
                <a:lnTo>
                  <a:pt x="180085" y="1080516"/>
                </a:lnTo>
                <a:lnTo>
                  <a:pt x="132218" y="1074081"/>
                </a:lnTo>
                <a:lnTo>
                  <a:pt x="89201" y="1055925"/>
                </a:lnTo>
                <a:lnTo>
                  <a:pt x="52752" y="1027763"/>
                </a:lnTo>
                <a:lnTo>
                  <a:pt x="24590" y="991314"/>
                </a:lnTo>
                <a:lnTo>
                  <a:pt x="6434" y="948297"/>
                </a:lnTo>
                <a:lnTo>
                  <a:pt x="0" y="900430"/>
                </a:lnTo>
                <a:lnTo>
                  <a:pt x="0" y="180086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0494" y="1128724"/>
            <a:ext cx="6059170" cy="8775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网络模型：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3354"/>
              </a:lnSpc>
            </a:pP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OSI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层模型、</a:t>
            </a:r>
            <a:r>
              <a:rPr dirty="0" sz="2800" spc="-4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的层模型如下所示：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2307" y="2205227"/>
            <a:ext cx="7443216" cy="4347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7696834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Cocos2d-x</a:t>
            </a:r>
            <a:r>
              <a:rPr dirty="0" sz="5400" spc="-1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3.0</a:t>
            </a:r>
            <a:r>
              <a:rPr dirty="0" sz="5400" spc="-3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Json用法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54225" y="2315336"/>
            <a:ext cx="9083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Cocos2d-x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3.0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加入了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rapidjson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库用于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解析。位于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external/json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下。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4225" y="3193542"/>
            <a:ext cx="7369175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rapidjson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项目地址</a:t>
            </a:r>
            <a:r>
              <a:rPr dirty="0" sz="2400" spc="-10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http://code.google.com/p/rapidjson/ </a:t>
            </a:r>
            <a:r>
              <a:rPr dirty="0" sz="24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dirty="0" sz="2400" spc="-10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http://code.google.com/p/rapidjson/wiki/UserGuide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200" y="1950720"/>
            <a:ext cx="10586085" cy="2780030"/>
          </a:xfrm>
          <a:custGeom>
            <a:avLst/>
            <a:gdLst/>
            <a:ahLst/>
            <a:cxnLst/>
            <a:rect l="l" t="t" r="r" b="b"/>
            <a:pathLst>
              <a:path w="10586085" h="2780029">
                <a:moveTo>
                  <a:pt x="0" y="463295"/>
                </a:moveTo>
                <a:lnTo>
                  <a:pt x="2391" y="415921"/>
                </a:lnTo>
                <a:lnTo>
                  <a:pt x="9412" y="369916"/>
                </a:lnTo>
                <a:lnTo>
                  <a:pt x="20829" y="325513"/>
                </a:lnTo>
                <a:lnTo>
                  <a:pt x="36408" y="282946"/>
                </a:lnTo>
                <a:lnTo>
                  <a:pt x="55918" y="242446"/>
                </a:lnTo>
                <a:lnTo>
                  <a:pt x="79124" y="204247"/>
                </a:lnTo>
                <a:lnTo>
                  <a:pt x="105795" y="168582"/>
                </a:lnTo>
                <a:lnTo>
                  <a:pt x="135697" y="135683"/>
                </a:lnTo>
                <a:lnTo>
                  <a:pt x="168598" y="105783"/>
                </a:lnTo>
                <a:lnTo>
                  <a:pt x="204264" y="79114"/>
                </a:lnTo>
                <a:lnTo>
                  <a:pt x="242463" y="55910"/>
                </a:lnTo>
                <a:lnTo>
                  <a:pt x="282962" y="36403"/>
                </a:lnTo>
                <a:lnTo>
                  <a:pt x="325527" y="20825"/>
                </a:lnTo>
                <a:lnTo>
                  <a:pt x="369926" y="9411"/>
                </a:lnTo>
                <a:lnTo>
                  <a:pt x="415927" y="2391"/>
                </a:lnTo>
                <a:lnTo>
                  <a:pt x="463296" y="0"/>
                </a:lnTo>
                <a:lnTo>
                  <a:pt x="10122408" y="0"/>
                </a:lnTo>
                <a:lnTo>
                  <a:pt x="10169782" y="2391"/>
                </a:lnTo>
                <a:lnTo>
                  <a:pt x="10215787" y="9411"/>
                </a:lnTo>
                <a:lnTo>
                  <a:pt x="10260190" y="20825"/>
                </a:lnTo>
                <a:lnTo>
                  <a:pt x="10302757" y="36403"/>
                </a:lnTo>
                <a:lnTo>
                  <a:pt x="10343257" y="55910"/>
                </a:lnTo>
                <a:lnTo>
                  <a:pt x="10381456" y="79114"/>
                </a:lnTo>
                <a:lnTo>
                  <a:pt x="10417121" y="105783"/>
                </a:lnTo>
                <a:lnTo>
                  <a:pt x="10450020" y="135683"/>
                </a:lnTo>
                <a:lnTo>
                  <a:pt x="10479920" y="168582"/>
                </a:lnTo>
                <a:lnTo>
                  <a:pt x="10506589" y="204247"/>
                </a:lnTo>
                <a:lnTo>
                  <a:pt x="10529793" y="242446"/>
                </a:lnTo>
                <a:lnTo>
                  <a:pt x="10549300" y="282946"/>
                </a:lnTo>
                <a:lnTo>
                  <a:pt x="10564878" y="325513"/>
                </a:lnTo>
                <a:lnTo>
                  <a:pt x="10576292" y="369916"/>
                </a:lnTo>
                <a:lnTo>
                  <a:pt x="10583312" y="415921"/>
                </a:lnTo>
                <a:lnTo>
                  <a:pt x="10585704" y="463295"/>
                </a:lnTo>
                <a:lnTo>
                  <a:pt x="10585704" y="2316479"/>
                </a:lnTo>
                <a:lnTo>
                  <a:pt x="10583312" y="2363854"/>
                </a:lnTo>
                <a:lnTo>
                  <a:pt x="10576292" y="2409859"/>
                </a:lnTo>
                <a:lnTo>
                  <a:pt x="10564878" y="2454262"/>
                </a:lnTo>
                <a:lnTo>
                  <a:pt x="10549300" y="2496829"/>
                </a:lnTo>
                <a:lnTo>
                  <a:pt x="10529793" y="2537329"/>
                </a:lnTo>
                <a:lnTo>
                  <a:pt x="10506589" y="2575528"/>
                </a:lnTo>
                <a:lnTo>
                  <a:pt x="10479920" y="2611193"/>
                </a:lnTo>
                <a:lnTo>
                  <a:pt x="10450020" y="2644092"/>
                </a:lnTo>
                <a:lnTo>
                  <a:pt x="10417121" y="2673992"/>
                </a:lnTo>
                <a:lnTo>
                  <a:pt x="10381456" y="2700661"/>
                </a:lnTo>
                <a:lnTo>
                  <a:pt x="10343257" y="2723865"/>
                </a:lnTo>
                <a:lnTo>
                  <a:pt x="10302757" y="2743372"/>
                </a:lnTo>
                <a:lnTo>
                  <a:pt x="10260190" y="2758950"/>
                </a:lnTo>
                <a:lnTo>
                  <a:pt x="10215787" y="2770364"/>
                </a:lnTo>
                <a:lnTo>
                  <a:pt x="10169782" y="2777384"/>
                </a:lnTo>
                <a:lnTo>
                  <a:pt x="10122408" y="2779775"/>
                </a:lnTo>
                <a:lnTo>
                  <a:pt x="463296" y="2779775"/>
                </a:lnTo>
                <a:lnTo>
                  <a:pt x="415927" y="2777384"/>
                </a:lnTo>
                <a:lnTo>
                  <a:pt x="369926" y="2770364"/>
                </a:lnTo>
                <a:lnTo>
                  <a:pt x="325527" y="2758950"/>
                </a:lnTo>
                <a:lnTo>
                  <a:pt x="282962" y="2743372"/>
                </a:lnTo>
                <a:lnTo>
                  <a:pt x="242463" y="2723865"/>
                </a:lnTo>
                <a:lnTo>
                  <a:pt x="204264" y="2700661"/>
                </a:lnTo>
                <a:lnTo>
                  <a:pt x="168598" y="2673992"/>
                </a:lnTo>
                <a:lnTo>
                  <a:pt x="135697" y="2644092"/>
                </a:lnTo>
                <a:lnTo>
                  <a:pt x="105795" y="2611193"/>
                </a:lnTo>
                <a:lnTo>
                  <a:pt x="79124" y="2575528"/>
                </a:lnTo>
                <a:lnTo>
                  <a:pt x="55918" y="2537329"/>
                </a:lnTo>
                <a:lnTo>
                  <a:pt x="36408" y="2496829"/>
                </a:lnTo>
                <a:lnTo>
                  <a:pt x="20829" y="2454262"/>
                </a:lnTo>
                <a:lnTo>
                  <a:pt x="9412" y="2409859"/>
                </a:lnTo>
                <a:lnTo>
                  <a:pt x="2391" y="2363854"/>
                </a:lnTo>
                <a:lnTo>
                  <a:pt x="0" y="2316479"/>
                </a:lnTo>
                <a:lnTo>
                  <a:pt x="0" y="46329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7696834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Cocos2d-x</a:t>
            </a:r>
            <a:r>
              <a:rPr dirty="0" sz="5400" spc="-1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3.0</a:t>
            </a:r>
            <a:r>
              <a:rPr dirty="0" sz="5400" spc="-3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Json用法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49095" y="1068696"/>
            <a:ext cx="4754245" cy="215328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3200" b="1">
                <a:solidFill>
                  <a:srgbClr val="33B5F0"/>
                </a:solidFill>
                <a:latin typeface="宋体"/>
                <a:cs typeface="宋体"/>
              </a:rPr>
              <a:t>使用</a:t>
            </a:r>
            <a:r>
              <a:rPr dirty="0" sz="3200" spc="-10" b="1">
                <a:solidFill>
                  <a:srgbClr val="33B5F0"/>
                </a:solidFill>
                <a:latin typeface="Calibri"/>
                <a:cs typeface="Calibri"/>
              </a:rPr>
              <a:t>rapidjson</a:t>
            </a:r>
            <a:r>
              <a:rPr dirty="0" sz="3200" b="1">
                <a:solidFill>
                  <a:srgbClr val="33B5F0"/>
                </a:solidFill>
                <a:latin typeface="宋体"/>
                <a:cs typeface="宋体"/>
              </a:rPr>
              <a:t>解</a:t>
            </a:r>
            <a:r>
              <a:rPr dirty="0" sz="3200" spc="-10" b="1">
                <a:solidFill>
                  <a:srgbClr val="33B5F0"/>
                </a:solidFill>
                <a:latin typeface="宋体"/>
                <a:cs typeface="宋体"/>
              </a:rPr>
              <a:t>析</a:t>
            </a:r>
            <a:r>
              <a:rPr dirty="0" sz="3200" spc="-5" b="1">
                <a:solidFill>
                  <a:srgbClr val="33B5F0"/>
                </a:solidFill>
                <a:latin typeface="Calibri"/>
                <a:cs typeface="Calibri"/>
              </a:rPr>
              <a:t>json</a:t>
            </a:r>
            <a:r>
              <a:rPr dirty="0" sz="3200" b="1">
                <a:solidFill>
                  <a:srgbClr val="33B5F0"/>
                </a:solidFill>
                <a:latin typeface="宋体"/>
                <a:cs typeface="宋体"/>
              </a:rPr>
              <a:t>串：</a:t>
            </a:r>
            <a:endParaRPr sz="3200">
              <a:latin typeface="宋体"/>
              <a:cs typeface="宋体"/>
            </a:endParaRPr>
          </a:p>
          <a:p>
            <a:pPr marL="469900" indent="-457200">
              <a:lnSpc>
                <a:spcPct val="100000"/>
              </a:lnSpc>
              <a:spcBef>
                <a:spcPts val="690"/>
              </a:spcBef>
              <a:buFont typeface="Calibri"/>
              <a:buAutoNum type="arabicPeriod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引入头文件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Calibri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解释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24100" y="2205227"/>
            <a:ext cx="3499104" cy="586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82011" y="3212592"/>
            <a:ext cx="6710172" cy="3384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83623" y="4498847"/>
            <a:ext cx="2970276" cy="1598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7696834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Cocos2d-x</a:t>
            </a:r>
            <a:r>
              <a:rPr dirty="0" sz="5400" spc="-1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3.0</a:t>
            </a:r>
            <a:r>
              <a:rPr dirty="0" sz="5400" spc="-30">
                <a:solidFill>
                  <a:srgbClr val="33B5F0"/>
                </a:solidFill>
                <a:latin typeface="微软雅黑"/>
                <a:cs typeface="微软雅黑"/>
              </a:rPr>
              <a:t> 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Json用法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06144" y="1006848"/>
            <a:ext cx="5616575" cy="112839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3200" b="1">
                <a:solidFill>
                  <a:srgbClr val="33B5F0"/>
                </a:solidFill>
                <a:latin typeface="宋体"/>
                <a:cs typeface="宋体"/>
              </a:rPr>
              <a:t>使用</a:t>
            </a:r>
            <a:r>
              <a:rPr dirty="0" sz="3200" spc="-10" b="1">
                <a:solidFill>
                  <a:srgbClr val="33B5F0"/>
                </a:solidFill>
                <a:latin typeface="Calibri"/>
                <a:cs typeface="Calibri"/>
              </a:rPr>
              <a:t>rapidjson</a:t>
            </a:r>
            <a:r>
              <a:rPr dirty="0" sz="3200" b="1">
                <a:solidFill>
                  <a:srgbClr val="33B5F0"/>
                </a:solidFill>
                <a:latin typeface="宋体"/>
                <a:cs typeface="宋体"/>
              </a:rPr>
              <a:t>生</a:t>
            </a:r>
            <a:r>
              <a:rPr dirty="0" sz="3200" spc="-10" b="1">
                <a:solidFill>
                  <a:srgbClr val="33B5F0"/>
                </a:solidFill>
                <a:latin typeface="宋体"/>
                <a:cs typeface="宋体"/>
              </a:rPr>
              <a:t>成</a:t>
            </a:r>
            <a:r>
              <a:rPr dirty="0" sz="3200" spc="-5" b="1">
                <a:solidFill>
                  <a:srgbClr val="33B5F0"/>
                </a:solidFill>
                <a:latin typeface="Calibri"/>
                <a:cs typeface="Calibri"/>
              </a:rPr>
              <a:t>json</a:t>
            </a:r>
            <a:r>
              <a:rPr dirty="0" sz="3200" spc="5" b="1">
                <a:solidFill>
                  <a:srgbClr val="33B5F0"/>
                </a:solidFill>
                <a:latin typeface="宋体"/>
                <a:cs typeface="宋体"/>
              </a:rPr>
              <a:t>串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endParaRPr sz="32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469265" algn="l"/>
                <a:tab pos="3670300" algn="l"/>
              </a:tabLst>
            </a:pP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1.	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引入头文件	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生成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串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27403" y="2133600"/>
            <a:ext cx="3514344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26152" y="2133600"/>
            <a:ext cx="7164324" cy="41041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15539" y="6262114"/>
            <a:ext cx="5410200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27686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常用算法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63445" y="2348610"/>
            <a:ext cx="924687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15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在游戏关卡中常常会放置一些怪物（即</a:t>
            </a:r>
            <a:r>
              <a:rPr dirty="0" sz="1800" spc="-5">
                <a:solidFill>
                  <a:srgbClr val="FF0000"/>
                </a:solidFill>
                <a:latin typeface="Calibri"/>
                <a:cs typeface="Calibri"/>
              </a:rPr>
              <a:t>NPC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），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这些怪物通常在一个区域内走来走去，这个 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区域被称为“巡逻区域”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一旦玩家的角色进入怪物的“视野”，怪物就会发现玩家角色，并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主动向其所在的位置移动，这个区域称为“警戒区域”；当玩家角色和怪物更加靠近时，会 进入到怪物的“攻击区域”，这时怪物会对玩家角色进行伤害。在某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些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RPG</a:t>
            </a:r>
            <a:r>
              <a:rPr dirty="0" sz="1800" spc="-1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Role-Playing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）中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1800" spc="-5">
                <a:solidFill>
                  <a:srgbClr val="FF0000"/>
                </a:solidFill>
                <a:latin typeface="Calibri"/>
                <a:cs typeface="Calibri"/>
              </a:rPr>
              <a:t>NPC</a:t>
            </a:r>
            <a:r>
              <a:rPr dirty="0" sz="1800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在不利的情况下还会选择主动逃跑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如何模拟这些行为逻辑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，目前游戏业已 经有一些比较成熟的方法。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4608" y="1908048"/>
            <a:ext cx="10586085" cy="2780030"/>
          </a:xfrm>
          <a:custGeom>
            <a:avLst/>
            <a:gdLst/>
            <a:ahLst/>
            <a:cxnLst/>
            <a:rect l="l" t="t" r="r" b="b"/>
            <a:pathLst>
              <a:path w="10586085" h="2780029">
                <a:moveTo>
                  <a:pt x="0" y="463296"/>
                </a:moveTo>
                <a:lnTo>
                  <a:pt x="2391" y="415921"/>
                </a:lnTo>
                <a:lnTo>
                  <a:pt x="9412" y="369916"/>
                </a:lnTo>
                <a:lnTo>
                  <a:pt x="20829" y="325513"/>
                </a:lnTo>
                <a:lnTo>
                  <a:pt x="36408" y="282946"/>
                </a:lnTo>
                <a:lnTo>
                  <a:pt x="55918" y="242446"/>
                </a:lnTo>
                <a:lnTo>
                  <a:pt x="79124" y="204247"/>
                </a:lnTo>
                <a:lnTo>
                  <a:pt x="105795" y="168582"/>
                </a:lnTo>
                <a:lnTo>
                  <a:pt x="135697" y="135683"/>
                </a:lnTo>
                <a:lnTo>
                  <a:pt x="168598" y="105783"/>
                </a:lnTo>
                <a:lnTo>
                  <a:pt x="204264" y="79114"/>
                </a:lnTo>
                <a:lnTo>
                  <a:pt x="242463" y="55910"/>
                </a:lnTo>
                <a:lnTo>
                  <a:pt x="282962" y="36403"/>
                </a:lnTo>
                <a:lnTo>
                  <a:pt x="325527" y="20825"/>
                </a:lnTo>
                <a:lnTo>
                  <a:pt x="369926" y="9411"/>
                </a:lnTo>
                <a:lnTo>
                  <a:pt x="415927" y="2391"/>
                </a:lnTo>
                <a:lnTo>
                  <a:pt x="463295" y="0"/>
                </a:lnTo>
                <a:lnTo>
                  <a:pt x="10122408" y="0"/>
                </a:lnTo>
                <a:lnTo>
                  <a:pt x="10169782" y="2391"/>
                </a:lnTo>
                <a:lnTo>
                  <a:pt x="10215787" y="9411"/>
                </a:lnTo>
                <a:lnTo>
                  <a:pt x="10260190" y="20825"/>
                </a:lnTo>
                <a:lnTo>
                  <a:pt x="10302757" y="36403"/>
                </a:lnTo>
                <a:lnTo>
                  <a:pt x="10343257" y="55910"/>
                </a:lnTo>
                <a:lnTo>
                  <a:pt x="10381456" y="79114"/>
                </a:lnTo>
                <a:lnTo>
                  <a:pt x="10417121" y="105783"/>
                </a:lnTo>
                <a:lnTo>
                  <a:pt x="10450020" y="135683"/>
                </a:lnTo>
                <a:lnTo>
                  <a:pt x="10479920" y="168582"/>
                </a:lnTo>
                <a:lnTo>
                  <a:pt x="10506589" y="204247"/>
                </a:lnTo>
                <a:lnTo>
                  <a:pt x="10529793" y="242446"/>
                </a:lnTo>
                <a:lnTo>
                  <a:pt x="10549300" y="282946"/>
                </a:lnTo>
                <a:lnTo>
                  <a:pt x="10564878" y="325513"/>
                </a:lnTo>
                <a:lnTo>
                  <a:pt x="10576292" y="369916"/>
                </a:lnTo>
                <a:lnTo>
                  <a:pt x="10583312" y="415921"/>
                </a:lnTo>
                <a:lnTo>
                  <a:pt x="10585704" y="463296"/>
                </a:lnTo>
                <a:lnTo>
                  <a:pt x="10585704" y="2316479"/>
                </a:lnTo>
                <a:lnTo>
                  <a:pt x="10583312" y="2363854"/>
                </a:lnTo>
                <a:lnTo>
                  <a:pt x="10576292" y="2409859"/>
                </a:lnTo>
                <a:lnTo>
                  <a:pt x="10564878" y="2454262"/>
                </a:lnTo>
                <a:lnTo>
                  <a:pt x="10549300" y="2496829"/>
                </a:lnTo>
                <a:lnTo>
                  <a:pt x="10529793" y="2537329"/>
                </a:lnTo>
                <a:lnTo>
                  <a:pt x="10506589" y="2575528"/>
                </a:lnTo>
                <a:lnTo>
                  <a:pt x="10479920" y="2611193"/>
                </a:lnTo>
                <a:lnTo>
                  <a:pt x="10450020" y="2644092"/>
                </a:lnTo>
                <a:lnTo>
                  <a:pt x="10417121" y="2673992"/>
                </a:lnTo>
                <a:lnTo>
                  <a:pt x="10381456" y="2700661"/>
                </a:lnTo>
                <a:lnTo>
                  <a:pt x="10343257" y="2723865"/>
                </a:lnTo>
                <a:lnTo>
                  <a:pt x="10302757" y="2743372"/>
                </a:lnTo>
                <a:lnTo>
                  <a:pt x="10260190" y="2758950"/>
                </a:lnTo>
                <a:lnTo>
                  <a:pt x="10215787" y="2770364"/>
                </a:lnTo>
                <a:lnTo>
                  <a:pt x="10169782" y="2777384"/>
                </a:lnTo>
                <a:lnTo>
                  <a:pt x="10122408" y="2779776"/>
                </a:lnTo>
                <a:lnTo>
                  <a:pt x="463295" y="2779776"/>
                </a:lnTo>
                <a:lnTo>
                  <a:pt x="415927" y="2777384"/>
                </a:lnTo>
                <a:lnTo>
                  <a:pt x="369926" y="2770364"/>
                </a:lnTo>
                <a:lnTo>
                  <a:pt x="325527" y="2758950"/>
                </a:lnTo>
                <a:lnTo>
                  <a:pt x="282962" y="2743372"/>
                </a:lnTo>
                <a:lnTo>
                  <a:pt x="242463" y="2723865"/>
                </a:lnTo>
                <a:lnTo>
                  <a:pt x="204264" y="2700661"/>
                </a:lnTo>
                <a:lnTo>
                  <a:pt x="168598" y="2673992"/>
                </a:lnTo>
                <a:lnTo>
                  <a:pt x="135697" y="2644092"/>
                </a:lnTo>
                <a:lnTo>
                  <a:pt x="105795" y="2611193"/>
                </a:lnTo>
                <a:lnTo>
                  <a:pt x="79124" y="2575528"/>
                </a:lnTo>
                <a:lnTo>
                  <a:pt x="55918" y="2537329"/>
                </a:lnTo>
                <a:lnTo>
                  <a:pt x="36408" y="2496829"/>
                </a:lnTo>
                <a:lnTo>
                  <a:pt x="20829" y="2454262"/>
                </a:lnTo>
                <a:lnTo>
                  <a:pt x="9412" y="2409859"/>
                </a:lnTo>
                <a:lnTo>
                  <a:pt x="2391" y="2363854"/>
                </a:lnTo>
                <a:lnTo>
                  <a:pt x="0" y="2316479"/>
                </a:lnTo>
                <a:lnTo>
                  <a:pt x="0" y="463296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27686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常用算法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87424" y="2866644"/>
            <a:ext cx="3570732" cy="1572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07667" y="1503934"/>
            <a:ext cx="8712835" cy="1095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随机寻路算法：</a:t>
            </a:r>
            <a:endParaRPr sz="2400">
              <a:latin typeface="宋体"/>
              <a:cs typeface="宋体"/>
            </a:endParaRPr>
          </a:p>
          <a:p>
            <a:pPr marL="12700" marR="5080">
              <a:lnSpc>
                <a:spcPts val="2020"/>
              </a:lnSpc>
              <a:spcBef>
                <a:spcPts val="155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随机寻路算法适合模拟游戏中那些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没有什么头脑的生</a:t>
            </a:r>
            <a:r>
              <a:rPr dirty="0" sz="1800" spc="-20">
                <a:solidFill>
                  <a:srgbClr val="FF0000"/>
                </a:solidFill>
                <a:latin typeface="宋体"/>
                <a:cs typeface="宋体"/>
              </a:rPr>
              <a:t>物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，它们总是在场景中漫无目的地 走来走去。可以用以下的代码进行模拟：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6417" y="4647945"/>
            <a:ext cx="857123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在上例中，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1800" spc="-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sz="18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18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会选取一个随机方向和速率运动一会儿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，然后再选取另一个。当然，  还可以加上更多的随机性，如，改变运动方向的时间不是固定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num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个周期，或者更 倾向于朝某个方向等。实际编程中还必须考虑到碰撞检测，</a:t>
            </a:r>
            <a:r>
              <a:rPr dirty="0" sz="1800" spc="5">
                <a:solidFill>
                  <a:srgbClr val="FFFFFF"/>
                </a:solidFill>
                <a:latin typeface="宋体"/>
                <a:cs typeface="宋体"/>
              </a:rPr>
              <a:t>当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NPC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遇到障碍物后，会 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随机选取一个前进的方向，继续行走。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27686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常用算法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07667" y="1298028"/>
            <a:ext cx="8329295" cy="1301115"/>
          </a:xfrm>
          <a:prstGeom prst="rect">
            <a:avLst/>
          </a:prstGeom>
        </p:spPr>
        <p:txBody>
          <a:bodyPr wrap="square" lIns="0" tIns="218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跟踪算法</a:t>
            </a:r>
            <a:r>
              <a:rPr dirty="0" sz="2400" spc="-5" b="1">
                <a:solidFill>
                  <a:srgbClr val="33B5F0"/>
                </a:solidFill>
                <a:latin typeface="Calibri"/>
                <a:cs typeface="Calibri"/>
              </a:rPr>
              <a:t>-</a:t>
            </a: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普通版：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800" spc="-5">
                <a:solidFill>
                  <a:srgbClr val="FF0000"/>
                </a:solidFill>
                <a:latin typeface="宋体"/>
                <a:cs typeface="宋体"/>
              </a:rPr>
              <a:t>当游戏中的主角进入到</a:t>
            </a:r>
            <a:r>
              <a:rPr dirty="0" sz="1800" spc="-5">
                <a:solidFill>
                  <a:srgbClr val="FF0000"/>
                </a:solidFill>
                <a:latin typeface="Calibri"/>
                <a:cs typeface="Calibri"/>
              </a:rPr>
              <a:t>NPC</a:t>
            </a:r>
            <a:r>
              <a:rPr dirty="0" sz="1800" spc="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宋体"/>
                <a:cs typeface="宋体"/>
              </a:rPr>
              <a:t>的“警戒区域”后，控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制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 P</a:t>
            </a:r>
            <a:r>
              <a:rPr dirty="0" sz="1800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1800" spc="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对象移向被跟踪的对象。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跟踪算法可以模拟这一行为：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1967" y="5235321"/>
            <a:ext cx="5441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代码运行时，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能够非常精确、迅速地追踪到目标。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84960" y="2790444"/>
            <a:ext cx="2819400" cy="2258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27686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常用算法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43455" y="3806952"/>
            <a:ext cx="3133344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45995" y="4714189"/>
            <a:ext cx="51523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被跟踪对象称作跟踪目标</a:t>
            </a:r>
            <a:r>
              <a:rPr dirty="0" sz="1800" spc="-1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800" spc="-10">
                <a:solidFill>
                  <a:srgbClr val="FFFFFF"/>
                </a:solidFill>
                <a:latin typeface="宋体"/>
                <a:cs typeface="宋体"/>
              </a:rPr>
              <a:t>），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有如下属性：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43455" y="5375147"/>
            <a:ext cx="3047999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07667" y="1503934"/>
            <a:ext cx="8752205" cy="196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跟踪算法</a:t>
            </a:r>
            <a:r>
              <a:rPr dirty="0" sz="2400" spc="-5" b="1">
                <a:solidFill>
                  <a:srgbClr val="33B5F0"/>
                </a:solidFill>
                <a:latin typeface="Calibri"/>
                <a:cs typeface="Calibri"/>
              </a:rPr>
              <a:t>-</a:t>
            </a: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矢量版：</a:t>
            </a:r>
            <a:endParaRPr sz="2400">
              <a:latin typeface="宋体"/>
              <a:cs typeface="宋体"/>
            </a:endParaRPr>
          </a:p>
          <a:p>
            <a:pPr marL="420370">
              <a:lnSpc>
                <a:spcPct val="100000"/>
              </a:lnSpc>
              <a:spcBef>
                <a:spcPts val="1355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起源：普通版的跟踪算法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会</a:t>
            </a:r>
            <a:r>
              <a:rPr dirty="0" sz="1800">
                <a:solidFill>
                  <a:srgbClr val="FF0000"/>
                </a:solidFill>
                <a:latin typeface="宋体"/>
                <a:cs typeface="宋体"/>
              </a:rPr>
              <a:t>精确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的跟踪目标。这会使得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看上去显得有点假。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3B5F0"/>
                </a:solidFill>
                <a:latin typeface="宋体"/>
                <a:cs typeface="宋体"/>
              </a:rPr>
              <a:t>算法设计如下：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假设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控制的对象称作跟踪者</a:t>
            </a:r>
            <a:r>
              <a:rPr dirty="0" sz="1800" spc="-1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tracker</a:t>
            </a:r>
            <a:r>
              <a:rPr dirty="0" sz="1800" spc="-1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并有以下属性：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27686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常用算法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07667" y="1503934"/>
            <a:ext cx="7922259" cy="283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跟踪算法</a:t>
            </a:r>
            <a:r>
              <a:rPr dirty="0" sz="2400" spc="-5" b="1">
                <a:solidFill>
                  <a:srgbClr val="33B5F0"/>
                </a:solidFill>
                <a:latin typeface="Calibri"/>
                <a:cs typeface="Calibri"/>
              </a:rPr>
              <a:t>-</a:t>
            </a: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矢量版：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dirty="0" sz="1800">
                <a:solidFill>
                  <a:srgbClr val="33B5F0"/>
                </a:solidFill>
                <a:latin typeface="宋体"/>
                <a:cs typeface="宋体"/>
              </a:rPr>
              <a:t>调整跟踪者的速度向量的常用逻辑循环：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计算从跟踪者到跟踪目标的向量：</a:t>
            </a:r>
            <a:endParaRPr sz="1800">
              <a:latin typeface="宋体"/>
              <a:cs typeface="宋体"/>
            </a:endParaRPr>
          </a:p>
          <a:p>
            <a:pPr marL="469900" marR="5080" indent="5143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TV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(target.x</a:t>
            </a:r>
            <a:r>
              <a:rPr dirty="0" sz="18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-tracker.x,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target.y-tracker.y)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(tvx,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tvy)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规格化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TV——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也就是说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(tvx,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tvy)/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Vector_Length(tvx</a:t>
            </a:r>
            <a:r>
              <a:rPr dirty="0" sz="18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tvy)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使得最大长度为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1.0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，记其为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TV*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18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记住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Vector_Length()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只是计算从原点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(0</a:t>
            </a:r>
            <a:r>
              <a:rPr dirty="0" sz="18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0)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开始的矢量长度。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Calibri"/>
              <a:buAutoNum type="arabicPeriod" startAt="2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调整跟踪者当前的速度向量，加上一个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按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比例缩放过的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TV*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4867" y="5411215"/>
            <a:ext cx="74815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注意：当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&gt;1.0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时，跟踪向量会合得更快，跟踪算法对目标跟踪得更紧密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，并更快地修正目标的运动。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1095" y="4511040"/>
            <a:ext cx="3529583" cy="7299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27686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常用算法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07667" y="1298028"/>
            <a:ext cx="8727440" cy="2132965"/>
          </a:xfrm>
          <a:prstGeom prst="rect">
            <a:avLst/>
          </a:prstGeom>
        </p:spPr>
        <p:txBody>
          <a:bodyPr wrap="square" lIns="0" tIns="218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跟踪算法</a:t>
            </a:r>
            <a:r>
              <a:rPr dirty="0" sz="2400" spc="-5" b="1">
                <a:solidFill>
                  <a:srgbClr val="33B5F0"/>
                </a:solidFill>
                <a:latin typeface="Calibri"/>
                <a:cs typeface="Calibri"/>
              </a:rPr>
              <a:t>-</a:t>
            </a: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矢量版：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800" spc="-5">
                <a:solidFill>
                  <a:srgbClr val="33B5F0"/>
                </a:solidFill>
                <a:latin typeface="宋体"/>
                <a:cs typeface="宋体"/>
              </a:rPr>
              <a:t>调整跟踪者的速度向量的常用逻辑循环：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algn="just" marL="1524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dirty="0" sz="18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跟踪者的速度向量修改过之后，有可能向量的速度会溢出最大值，就是说，</a:t>
            </a:r>
            <a:r>
              <a:rPr dirty="0" sz="1800" spc="28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跟踪者 一旦锁定了目标的方向，就会继续沿着该方向加速。所以，需要设置一个上界，让跟踪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者的速度从某处慢下来。可做如下改进：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0511" y="3643884"/>
            <a:ext cx="5654040" cy="1298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07667" y="5147360"/>
            <a:ext cx="8716645" cy="8667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也可以选择其它的边界值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或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0.9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等均可。如果追求完美，甚至可以计算出确切的溢出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ts val="2090"/>
              </a:lnSpc>
              <a:spcBef>
                <a:spcPts val="145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，并从向量中缩去相应的数量。追踪过程中同样也会遇到障碍物，因此，碰撞检测是必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ts val="209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不可少的。程序员可以根据不同的游戏类型设计碰撞后的行为逻辑。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27686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常用算法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07667" y="1503934"/>
            <a:ext cx="9257030" cy="1191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3B5F0"/>
                </a:solidFill>
                <a:latin typeface="宋体"/>
                <a:cs typeface="宋体"/>
              </a:rPr>
              <a:t>闪避算法：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这个技术是让游戏的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能避开玩家角色的追击，跟前面的跟踪代码很相似，跟踪算法的对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立面就是闪避算法，只要把上例中的等式翻转，闪避算法就成了，下面是转换后的代码：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8716" y="2964179"/>
            <a:ext cx="3168396" cy="1982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0494" y="1128724"/>
            <a:ext cx="5216525" cy="8775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网络模型：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3354"/>
              </a:lnSpc>
            </a:pPr>
            <a:r>
              <a:rPr dirty="0" sz="2800" spc="-6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800" spc="-16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/I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各层对应的协议如下所示：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7631" y="2070608"/>
            <a:ext cx="4081145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5260" indent="514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协议：对应于网络层，是网络层的协 议，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4135">
              <a:lnSpc>
                <a:spcPct val="100000"/>
              </a:lnSpc>
            </a:pP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协议：对应于传输层，是传输层的协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议，主要解决数据如何在网络中传输。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12700" marR="146685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1800" spc="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协议：对应于应用层，是应用层的 协议，主要解决如何包装数据。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12700" marR="94615">
              <a:lnSpc>
                <a:spcPct val="100000"/>
              </a:lnSpc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1800" spc="-15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本身不是协议，而是对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协 议的封装和应用的调用接口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，通过它 我们才能使用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协议。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1016" y="2133600"/>
            <a:ext cx="6531864" cy="3723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10185"/>
            <a:ext cx="27686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常用算法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1114" rIns="0" bIns="0" rtlCol="0" vert="horz">
            <a:spAutoFit/>
          </a:bodyPr>
          <a:lstStyle/>
          <a:p>
            <a:pPr marL="316865" marR="5080">
              <a:lnSpc>
                <a:spcPct val="100000"/>
              </a:lnSpc>
              <a:spcBef>
                <a:spcPts val="244"/>
              </a:spcBef>
            </a:pPr>
            <a:r>
              <a:rPr dirty="0"/>
              <a:t>以上介绍的</a:t>
            </a:r>
            <a:r>
              <a:rPr dirty="0">
                <a:latin typeface="Calibri"/>
                <a:cs typeface="Calibri"/>
              </a:rPr>
              <a:t>3</a:t>
            </a:r>
            <a:r>
              <a:rPr dirty="0" spc="-30">
                <a:latin typeface="Calibri"/>
                <a:cs typeface="Calibri"/>
              </a:rPr>
              <a:t> </a:t>
            </a:r>
            <a:r>
              <a:rPr dirty="0"/>
              <a:t>个算法可以模拟</a:t>
            </a:r>
            <a:r>
              <a:rPr dirty="0" spc="-5">
                <a:latin typeface="Calibri"/>
                <a:cs typeface="Calibri"/>
              </a:rPr>
              <a:t>NPC</a:t>
            </a:r>
            <a:r>
              <a:rPr dirty="0" spc="-15">
                <a:latin typeface="Calibri"/>
                <a:cs typeface="Calibri"/>
              </a:rPr>
              <a:t> </a:t>
            </a:r>
            <a:r>
              <a:rPr dirty="0"/>
              <a:t>的一些简单的</a:t>
            </a:r>
            <a:r>
              <a:rPr dirty="0">
                <a:solidFill>
                  <a:srgbClr val="FF0000"/>
                </a:solidFill>
              </a:rPr>
              <a:t>寻路</a:t>
            </a:r>
            <a:r>
              <a:rPr dirty="0"/>
              <a:t>、</a:t>
            </a:r>
            <a:r>
              <a:rPr dirty="0">
                <a:solidFill>
                  <a:srgbClr val="FF0000"/>
                </a:solidFill>
              </a:rPr>
              <a:t>跟踪</a:t>
            </a:r>
            <a:r>
              <a:rPr dirty="0"/>
              <a:t>和</a:t>
            </a:r>
            <a:r>
              <a:rPr dirty="0">
                <a:solidFill>
                  <a:srgbClr val="FF0000"/>
                </a:solidFill>
              </a:rPr>
              <a:t>闪避</a:t>
            </a:r>
            <a:r>
              <a:rPr dirty="0"/>
              <a:t>行为，在小游戏中会经常 用到。但是，在较大型的游戏中使用这样简单的算法就会大大影响游戏效果了。因此，大型 </a:t>
            </a:r>
            <a:r>
              <a:rPr dirty="0" spc="-5"/>
              <a:t>游戏的人工智能算法都较复杂。</a:t>
            </a:r>
          </a:p>
          <a:p>
            <a:pPr marL="304165"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dirty="0"/>
              <a:t>内容节选自</a:t>
            </a:r>
            <a:r>
              <a:rPr dirty="0">
                <a:solidFill>
                  <a:srgbClr val="FF0000"/>
                </a:solidFill>
              </a:rPr>
              <a:t>《游戏编程中的寻路算法研究》</a:t>
            </a:r>
          </a:p>
        </p:txBody>
      </p:sp>
      <p:sp>
        <p:nvSpPr>
          <p:cNvPr id="7" name="object 7"/>
          <p:cNvSpPr/>
          <p:nvPr/>
        </p:nvSpPr>
        <p:spPr>
          <a:xfrm>
            <a:off x="1054608" y="1908048"/>
            <a:ext cx="10586085" cy="2780030"/>
          </a:xfrm>
          <a:custGeom>
            <a:avLst/>
            <a:gdLst/>
            <a:ahLst/>
            <a:cxnLst/>
            <a:rect l="l" t="t" r="r" b="b"/>
            <a:pathLst>
              <a:path w="10586085" h="2780029">
                <a:moveTo>
                  <a:pt x="0" y="463296"/>
                </a:moveTo>
                <a:lnTo>
                  <a:pt x="2391" y="415921"/>
                </a:lnTo>
                <a:lnTo>
                  <a:pt x="9412" y="369916"/>
                </a:lnTo>
                <a:lnTo>
                  <a:pt x="20829" y="325513"/>
                </a:lnTo>
                <a:lnTo>
                  <a:pt x="36408" y="282946"/>
                </a:lnTo>
                <a:lnTo>
                  <a:pt x="55918" y="242446"/>
                </a:lnTo>
                <a:lnTo>
                  <a:pt x="79124" y="204247"/>
                </a:lnTo>
                <a:lnTo>
                  <a:pt x="105795" y="168582"/>
                </a:lnTo>
                <a:lnTo>
                  <a:pt x="135697" y="135683"/>
                </a:lnTo>
                <a:lnTo>
                  <a:pt x="168598" y="105783"/>
                </a:lnTo>
                <a:lnTo>
                  <a:pt x="204264" y="79114"/>
                </a:lnTo>
                <a:lnTo>
                  <a:pt x="242463" y="55910"/>
                </a:lnTo>
                <a:lnTo>
                  <a:pt x="282962" y="36403"/>
                </a:lnTo>
                <a:lnTo>
                  <a:pt x="325527" y="20825"/>
                </a:lnTo>
                <a:lnTo>
                  <a:pt x="369926" y="9411"/>
                </a:lnTo>
                <a:lnTo>
                  <a:pt x="415927" y="2391"/>
                </a:lnTo>
                <a:lnTo>
                  <a:pt x="463295" y="0"/>
                </a:lnTo>
                <a:lnTo>
                  <a:pt x="10122408" y="0"/>
                </a:lnTo>
                <a:lnTo>
                  <a:pt x="10169782" y="2391"/>
                </a:lnTo>
                <a:lnTo>
                  <a:pt x="10215787" y="9411"/>
                </a:lnTo>
                <a:lnTo>
                  <a:pt x="10260190" y="20825"/>
                </a:lnTo>
                <a:lnTo>
                  <a:pt x="10302757" y="36403"/>
                </a:lnTo>
                <a:lnTo>
                  <a:pt x="10343257" y="55910"/>
                </a:lnTo>
                <a:lnTo>
                  <a:pt x="10381456" y="79114"/>
                </a:lnTo>
                <a:lnTo>
                  <a:pt x="10417121" y="105783"/>
                </a:lnTo>
                <a:lnTo>
                  <a:pt x="10450020" y="135683"/>
                </a:lnTo>
                <a:lnTo>
                  <a:pt x="10479920" y="168582"/>
                </a:lnTo>
                <a:lnTo>
                  <a:pt x="10506589" y="204247"/>
                </a:lnTo>
                <a:lnTo>
                  <a:pt x="10529793" y="242446"/>
                </a:lnTo>
                <a:lnTo>
                  <a:pt x="10549300" y="282946"/>
                </a:lnTo>
                <a:lnTo>
                  <a:pt x="10564878" y="325513"/>
                </a:lnTo>
                <a:lnTo>
                  <a:pt x="10576292" y="369916"/>
                </a:lnTo>
                <a:lnTo>
                  <a:pt x="10583312" y="415921"/>
                </a:lnTo>
                <a:lnTo>
                  <a:pt x="10585704" y="463296"/>
                </a:lnTo>
                <a:lnTo>
                  <a:pt x="10585704" y="2316479"/>
                </a:lnTo>
                <a:lnTo>
                  <a:pt x="10583312" y="2363854"/>
                </a:lnTo>
                <a:lnTo>
                  <a:pt x="10576292" y="2409859"/>
                </a:lnTo>
                <a:lnTo>
                  <a:pt x="10564878" y="2454262"/>
                </a:lnTo>
                <a:lnTo>
                  <a:pt x="10549300" y="2496829"/>
                </a:lnTo>
                <a:lnTo>
                  <a:pt x="10529793" y="2537329"/>
                </a:lnTo>
                <a:lnTo>
                  <a:pt x="10506589" y="2575528"/>
                </a:lnTo>
                <a:lnTo>
                  <a:pt x="10479920" y="2611193"/>
                </a:lnTo>
                <a:lnTo>
                  <a:pt x="10450020" y="2644092"/>
                </a:lnTo>
                <a:lnTo>
                  <a:pt x="10417121" y="2673992"/>
                </a:lnTo>
                <a:lnTo>
                  <a:pt x="10381456" y="2700661"/>
                </a:lnTo>
                <a:lnTo>
                  <a:pt x="10343257" y="2723865"/>
                </a:lnTo>
                <a:lnTo>
                  <a:pt x="10302757" y="2743372"/>
                </a:lnTo>
                <a:lnTo>
                  <a:pt x="10260190" y="2758950"/>
                </a:lnTo>
                <a:lnTo>
                  <a:pt x="10215787" y="2770364"/>
                </a:lnTo>
                <a:lnTo>
                  <a:pt x="10169782" y="2777384"/>
                </a:lnTo>
                <a:lnTo>
                  <a:pt x="10122408" y="2779776"/>
                </a:lnTo>
                <a:lnTo>
                  <a:pt x="463295" y="2779776"/>
                </a:lnTo>
                <a:lnTo>
                  <a:pt x="415927" y="2777384"/>
                </a:lnTo>
                <a:lnTo>
                  <a:pt x="369926" y="2770364"/>
                </a:lnTo>
                <a:lnTo>
                  <a:pt x="325527" y="2758950"/>
                </a:lnTo>
                <a:lnTo>
                  <a:pt x="282962" y="2743372"/>
                </a:lnTo>
                <a:lnTo>
                  <a:pt x="242463" y="2723865"/>
                </a:lnTo>
                <a:lnTo>
                  <a:pt x="204264" y="2700661"/>
                </a:lnTo>
                <a:lnTo>
                  <a:pt x="168598" y="2673992"/>
                </a:lnTo>
                <a:lnTo>
                  <a:pt x="135697" y="2644092"/>
                </a:lnTo>
                <a:lnTo>
                  <a:pt x="105795" y="2611193"/>
                </a:lnTo>
                <a:lnTo>
                  <a:pt x="79124" y="2575528"/>
                </a:lnTo>
                <a:lnTo>
                  <a:pt x="55918" y="2537329"/>
                </a:lnTo>
                <a:lnTo>
                  <a:pt x="36408" y="2496829"/>
                </a:lnTo>
                <a:lnTo>
                  <a:pt x="20829" y="2454262"/>
                </a:lnTo>
                <a:lnTo>
                  <a:pt x="9412" y="2409859"/>
                </a:lnTo>
                <a:lnTo>
                  <a:pt x="2391" y="2363854"/>
                </a:lnTo>
                <a:lnTo>
                  <a:pt x="0" y="2316479"/>
                </a:lnTo>
                <a:lnTo>
                  <a:pt x="0" y="463296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9421" y="1387602"/>
            <a:ext cx="3168650" cy="2988945"/>
          </a:xfrm>
          <a:custGeom>
            <a:avLst/>
            <a:gdLst/>
            <a:ahLst/>
            <a:cxnLst/>
            <a:rect l="l" t="t" r="r" b="b"/>
            <a:pathLst>
              <a:path w="3168650" h="2988945">
                <a:moveTo>
                  <a:pt x="1584198" y="0"/>
                </a:moveTo>
                <a:lnTo>
                  <a:pt x="1534855" y="711"/>
                </a:lnTo>
                <a:lnTo>
                  <a:pt x="1485889" y="2830"/>
                </a:lnTo>
                <a:lnTo>
                  <a:pt x="1437319" y="6337"/>
                </a:lnTo>
                <a:lnTo>
                  <a:pt x="1389170" y="11211"/>
                </a:lnTo>
                <a:lnTo>
                  <a:pt x="1341462" y="17432"/>
                </a:lnTo>
                <a:lnTo>
                  <a:pt x="1294217" y="24978"/>
                </a:lnTo>
                <a:lnTo>
                  <a:pt x="1247457" y="33830"/>
                </a:lnTo>
                <a:lnTo>
                  <a:pt x="1201204" y="43966"/>
                </a:lnTo>
                <a:lnTo>
                  <a:pt x="1155481" y="55365"/>
                </a:lnTo>
                <a:lnTo>
                  <a:pt x="1110308" y="68008"/>
                </a:lnTo>
                <a:lnTo>
                  <a:pt x="1065708" y="81873"/>
                </a:lnTo>
                <a:lnTo>
                  <a:pt x="1021703" y="96939"/>
                </a:lnTo>
                <a:lnTo>
                  <a:pt x="978315" y="113187"/>
                </a:lnTo>
                <a:lnTo>
                  <a:pt x="935565" y="130595"/>
                </a:lnTo>
                <a:lnTo>
                  <a:pt x="893476" y="149143"/>
                </a:lnTo>
                <a:lnTo>
                  <a:pt x="852069" y="168809"/>
                </a:lnTo>
                <a:lnTo>
                  <a:pt x="811367" y="189575"/>
                </a:lnTo>
                <a:lnTo>
                  <a:pt x="771390" y="211417"/>
                </a:lnTo>
                <a:lnTo>
                  <a:pt x="732162" y="234317"/>
                </a:lnTo>
                <a:lnTo>
                  <a:pt x="693704" y="258254"/>
                </a:lnTo>
                <a:lnTo>
                  <a:pt x="656038" y="283205"/>
                </a:lnTo>
                <a:lnTo>
                  <a:pt x="619186" y="309152"/>
                </a:lnTo>
                <a:lnTo>
                  <a:pt x="583169" y="336074"/>
                </a:lnTo>
                <a:lnTo>
                  <a:pt x="548011" y="363949"/>
                </a:lnTo>
                <a:lnTo>
                  <a:pt x="513731" y="392757"/>
                </a:lnTo>
                <a:lnTo>
                  <a:pt x="480354" y="422477"/>
                </a:lnTo>
                <a:lnTo>
                  <a:pt x="447900" y="453089"/>
                </a:lnTo>
                <a:lnTo>
                  <a:pt x="416391" y="484573"/>
                </a:lnTo>
                <a:lnTo>
                  <a:pt x="385849" y="516906"/>
                </a:lnTo>
                <a:lnTo>
                  <a:pt x="356297" y="550069"/>
                </a:lnTo>
                <a:lnTo>
                  <a:pt x="327755" y="584042"/>
                </a:lnTo>
                <a:lnTo>
                  <a:pt x="300247" y="618802"/>
                </a:lnTo>
                <a:lnTo>
                  <a:pt x="273794" y="654330"/>
                </a:lnTo>
                <a:lnTo>
                  <a:pt x="248417" y="690606"/>
                </a:lnTo>
                <a:lnTo>
                  <a:pt x="224139" y="727607"/>
                </a:lnTo>
                <a:lnTo>
                  <a:pt x="200982" y="765315"/>
                </a:lnTo>
                <a:lnTo>
                  <a:pt x="178967" y="803707"/>
                </a:lnTo>
                <a:lnTo>
                  <a:pt x="158117" y="842764"/>
                </a:lnTo>
                <a:lnTo>
                  <a:pt x="138453" y="882464"/>
                </a:lnTo>
                <a:lnTo>
                  <a:pt x="119998" y="922787"/>
                </a:lnTo>
                <a:lnTo>
                  <a:pt x="102772" y="963713"/>
                </a:lnTo>
                <a:lnTo>
                  <a:pt x="86799" y="1005221"/>
                </a:lnTo>
                <a:lnTo>
                  <a:pt x="72100" y="1047289"/>
                </a:lnTo>
                <a:lnTo>
                  <a:pt x="58697" y="1089898"/>
                </a:lnTo>
                <a:lnTo>
                  <a:pt x="46611" y="1133026"/>
                </a:lnTo>
                <a:lnTo>
                  <a:pt x="35866" y="1176653"/>
                </a:lnTo>
                <a:lnTo>
                  <a:pt x="26482" y="1220759"/>
                </a:lnTo>
                <a:lnTo>
                  <a:pt x="18481" y="1265323"/>
                </a:lnTo>
                <a:lnTo>
                  <a:pt x="11886" y="1310323"/>
                </a:lnTo>
                <a:lnTo>
                  <a:pt x="6719" y="1355740"/>
                </a:lnTo>
                <a:lnTo>
                  <a:pt x="3000" y="1401552"/>
                </a:lnTo>
                <a:lnTo>
                  <a:pt x="753" y="1447740"/>
                </a:lnTo>
                <a:lnTo>
                  <a:pt x="0" y="1494282"/>
                </a:lnTo>
                <a:lnTo>
                  <a:pt x="753" y="1540823"/>
                </a:lnTo>
                <a:lnTo>
                  <a:pt x="3000" y="1587011"/>
                </a:lnTo>
                <a:lnTo>
                  <a:pt x="6719" y="1632823"/>
                </a:lnTo>
                <a:lnTo>
                  <a:pt x="11886" y="1678240"/>
                </a:lnTo>
                <a:lnTo>
                  <a:pt x="18481" y="1723240"/>
                </a:lnTo>
                <a:lnTo>
                  <a:pt x="26482" y="1767804"/>
                </a:lnTo>
                <a:lnTo>
                  <a:pt x="35866" y="1811910"/>
                </a:lnTo>
                <a:lnTo>
                  <a:pt x="46611" y="1855537"/>
                </a:lnTo>
                <a:lnTo>
                  <a:pt x="58697" y="1898665"/>
                </a:lnTo>
                <a:lnTo>
                  <a:pt x="72100" y="1941274"/>
                </a:lnTo>
                <a:lnTo>
                  <a:pt x="86799" y="1983342"/>
                </a:lnTo>
                <a:lnTo>
                  <a:pt x="102772" y="2024850"/>
                </a:lnTo>
                <a:lnTo>
                  <a:pt x="119998" y="2065776"/>
                </a:lnTo>
                <a:lnTo>
                  <a:pt x="138453" y="2106099"/>
                </a:lnTo>
                <a:lnTo>
                  <a:pt x="158117" y="2145799"/>
                </a:lnTo>
                <a:lnTo>
                  <a:pt x="178967" y="2184856"/>
                </a:lnTo>
                <a:lnTo>
                  <a:pt x="200982" y="2223248"/>
                </a:lnTo>
                <a:lnTo>
                  <a:pt x="224139" y="2260956"/>
                </a:lnTo>
                <a:lnTo>
                  <a:pt x="248417" y="2297957"/>
                </a:lnTo>
                <a:lnTo>
                  <a:pt x="273794" y="2334233"/>
                </a:lnTo>
                <a:lnTo>
                  <a:pt x="300247" y="2369761"/>
                </a:lnTo>
                <a:lnTo>
                  <a:pt x="327755" y="2404521"/>
                </a:lnTo>
                <a:lnTo>
                  <a:pt x="356297" y="2438494"/>
                </a:lnTo>
                <a:lnTo>
                  <a:pt x="385849" y="2471657"/>
                </a:lnTo>
                <a:lnTo>
                  <a:pt x="416391" y="2503990"/>
                </a:lnTo>
                <a:lnTo>
                  <a:pt x="447900" y="2535474"/>
                </a:lnTo>
                <a:lnTo>
                  <a:pt x="480354" y="2566086"/>
                </a:lnTo>
                <a:lnTo>
                  <a:pt x="513731" y="2595806"/>
                </a:lnTo>
                <a:lnTo>
                  <a:pt x="548011" y="2624614"/>
                </a:lnTo>
                <a:lnTo>
                  <a:pt x="583169" y="2652489"/>
                </a:lnTo>
                <a:lnTo>
                  <a:pt x="619186" y="2679411"/>
                </a:lnTo>
                <a:lnTo>
                  <a:pt x="656038" y="2705358"/>
                </a:lnTo>
                <a:lnTo>
                  <a:pt x="693704" y="2730309"/>
                </a:lnTo>
                <a:lnTo>
                  <a:pt x="732162" y="2754246"/>
                </a:lnTo>
                <a:lnTo>
                  <a:pt x="771390" y="2777146"/>
                </a:lnTo>
                <a:lnTo>
                  <a:pt x="811367" y="2798988"/>
                </a:lnTo>
                <a:lnTo>
                  <a:pt x="852069" y="2819754"/>
                </a:lnTo>
                <a:lnTo>
                  <a:pt x="893476" y="2839420"/>
                </a:lnTo>
                <a:lnTo>
                  <a:pt x="935565" y="2857968"/>
                </a:lnTo>
                <a:lnTo>
                  <a:pt x="978315" y="2875376"/>
                </a:lnTo>
                <a:lnTo>
                  <a:pt x="1021703" y="2891624"/>
                </a:lnTo>
                <a:lnTo>
                  <a:pt x="1065708" y="2906690"/>
                </a:lnTo>
                <a:lnTo>
                  <a:pt x="1110308" y="2920555"/>
                </a:lnTo>
                <a:lnTo>
                  <a:pt x="1155481" y="2933198"/>
                </a:lnTo>
                <a:lnTo>
                  <a:pt x="1201204" y="2944597"/>
                </a:lnTo>
                <a:lnTo>
                  <a:pt x="1247457" y="2954733"/>
                </a:lnTo>
                <a:lnTo>
                  <a:pt x="1294217" y="2963585"/>
                </a:lnTo>
                <a:lnTo>
                  <a:pt x="1341462" y="2971131"/>
                </a:lnTo>
                <a:lnTo>
                  <a:pt x="1389170" y="2977352"/>
                </a:lnTo>
                <a:lnTo>
                  <a:pt x="1437319" y="2982226"/>
                </a:lnTo>
                <a:lnTo>
                  <a:pt x="1485889" y="2985733"/>
                </a:lnTo>
                <a:lnTo>
                  <a:pt x="1534855" y="2987852"/>
                </a:lnTo>
                <a:lnTo>
                  <a:pt x="1584198" y="2988564"/>
                </a:lnTo>
                <a:lnTo>
                  <a:pt x="1633540" y="2987852"/>
                </a:lnTo>
                <a:lnTo>
                  <a:pt x="1682506" y="2985733"/>
                </a:lnTo>
                <a:lnTo>
                  <a:pt x="1731076" y="2982226"/>
                </a:lnTo>
                <a:lnTo>
                  <a:pt x="1779225" y="2977352"/>
                </a:lnTo>
                <a:lnTo>
                  <a:pt x="1826933" y="2971131"/>
                </a:lnTo>
                <a:lnTo>
                  <a:pt x="1874178" y="2963585"/>
                </a:lnTo>
                <a:lnTo>
                  <a:pt x="1920938" y="2954733"/>
                </a:lnTo>
                <a:lnTo>
                  <a:pt x="1967191" y="2944597"/>
                </a:lnTo>
                <a:lnTo>
                  <a:pt x="2012914" y="2933198"/>
                </a:lnTo>
                <a:lnTo>
                  <a:pt x="2058087" y="2920555"/>
                </a:lnTo>
                <a:lnTo>
                  <a:pt x="2102687" y="2906690"/>
                </a:lnTo>
                <a:lnTo>
                  <a:pt x="2146692" y="2891624"/>
                </a:lnTo>
                <a:lnTo>
                  <a:pt x="2190080" y="2875376"/>
                </a:lnTo>
                <a:lnTo>
                  <a:pt x="2232830" y="2857968"/>
                </a:lnTo>
                <a:lnTo>
                  <a:pt x="2274919" y="2839420"/>
                </a:lnTo>
                <a:lnTo>
                  <a:pt x="2316326" y="2819754"/>
                </a:lnTo>
                <a:lnTo>
                  <a:pt x="2357028" y="2798988"/>
                </a:lnTo>
                <a:lnTo>
                  <a:pt x="2397005" y="2777146"/>
                </a:lnTo>
                <a:lnTo>
                  <a:pt x="2436233" y="2754246"/>
                </a:lnTo>
                <a:lnTo>
                  <a:pt x="2474691" y="2730309"/>
                </a:lnTo>
                <a:lnTo>
                  <a:pt x="2512357" y="2705358"/>
                </a:lnTo>
                <a:lnTo>
                  <a:pt x="2549209" y="2679411"/>
                </a:lnTo>
                <a:lnTo>
                  <a:pt x="2585226" y="2652489"/>
                </a:lnTo>
                <a:lnTo>
                  <a:pt x="2620384" y="2624614"/>
                </a:lnTo>
                <a:lnTo>
                  <a:pt x="2654664" y="2595806"/>
                </a:lnTo>
                <a:lnTo>
                  <a:pt x="2688041" y="2566086"/>
                </a:lnTo>
                <a:lnTo>
                  <a:pt x="2720495" y="2535474"/>
                </a:lnTo>
                <a:lnTo>
                  <a:pt x="2752004" y="2503990"/>
                </a:lnTo>
                <a:lnTo>
                  <a:pt x="2782546" y="2471657"/>
                </a:lnTo>
                <a:lnTo>
                  <a:pt x="2812098" y="2438494"/>
                </a:lnTo>
                <a:lnTo>
                  <a:pt x="2840640" y="2404521"/>
                </a:lnTo>
                <a:lnTo>
                  <a:pt x="2868148" y="2369761"/>
                </a:lnTo>
                <a:lnTo>
                  <a:pt x="2894601" y="2334233"/>
                </a:lnTo>
                <a:lnTo>
                  <a:pt x="2919978" y="2297957"/>
                </a:lnTo>
                <a:lnTo>
                  <a:pt x="2944256" y="2260956"/>
                </a:lnTo>
                <a:lnTo>
                  <a:pt x="2967413" y="2223248"/>
                </a:lnTo>
                <a:lnTo>
                  <a:pt x="2989428" y="2184856"/>
                </a:lnTo>
                <a:lnTo>
                  <a:pt x="3010278" y="2145799"/>
                </a:lnTo>
                <a:lnTo>
                  <a:pt x="3029942" y="2106099"/>
                </a:lnTo>
                <a:lnTo>
                  <a:pt x="3048397" y="2065776"/>
                </a:lnTo>
                <a:lnTo>
                  <a:pt x="3065623" y="2024850"/>
                </a:lnTo>
                <a:lnTo>
                  <a:pt x="3081596" y="1983342"/>
                </a:lnTo>
                <a:lnTo>
                  <a:pt x="3096295" y="1941274"/>
                </a:lnTo>
                <a:lnTo>
                  <a:pt x="3109698" y="1898665"/>
                </a:lnTo>
                <a:lnTo>
                  <a:pt x="3121784" y="1855537"/>
                </a:lnTo>
                <a:lnTo>
                  <a:pt x="3132529" y="1811910"/>
                </a:lnTo>
                <a:lnTo>
                  <a:pt x="3141913" y="1767804"/>
                </a:lnTo>
                <a:lnTo>
                  <a:pt x="3149914" y="1723240"/>
                </a:lnTo>
                <a:lnTo>
                  <a:pt x="3156509" y="1678240"/>
                </a:lnTo>
                <a:lnTo>
                  <a:pt x="3161676" y="1632823"/>
                </a:lnTo>
                <a:lnTo>
                  <a:pt x="3165395" y="1587011"/>
                </a:lnTo>
                <a:lnTo>
                  <a:pt x="3167642" y="1540823"/>
                </a:lnTo>
                <a:lnTo>
                  <a:pt x="3168396" y="1494282"/>
                </a:lnTo>
                <a:lnTo>
                  <a:pt x="3167642" y="1447740"/>
                </a:lnTo>
                <a:lnTo>
                  <a:pt x="3165395" y="1401552"/>
                </a:lnTo>
                <a:lnTo>
                  <a:pt x="3161676" y="1355740"/>
                </a:lnTo>
                <a:lnTo>
                  <a:pt x="3156509" y="1310323"/>
                </a:lnTo>
                <a:lnTo>
                  <a:pt x="3149914" y="1265323"/>
                </a:lnTo>
                <a:lnTo>
                  <a:pt x="3141913" y="1220759"/>
                </a:lnTo>
                <a:lnTo>
                  <a:pt x="3132529" y="1176653"/>
                </a:lnTo>
                <a:lnTo>
                  <a:pt x="3121784" y="1133026"/>
                </a:lnTo>
                <a:lnTo>
                  <a:pt x="3109698" y="1089898"/>
                </a:lnTo>
                <a:lnTo>
                  <a:pt x="3096295" y="1047289"/>
                </a:lnTo>
                <a:lnTo>
                  <a:pt x="3081596" y="1005221"/>
                </a:lnTo>
                <a:lnTo>
                  <a:pt x="3065623" y="963713"/>
                </a:lnTo>
                <a:lnTo>
                  <a:pt x="3048397" y="922787"/>
                </a:lnTo>
                <a:lnTo>
                  <a:pt x="3029942" y="882464"/>
                </a:lnTo>
                <a:lnTo>
                  <a:pt x="3010278" y="842764"/>
                </a:lnTo>
                <a:lnTo>
                  <a:pt x="2989428" y="803707"/>
                </a:lnTo>
                <a:lnTo>
                  <a:pt x="2967413" y="765315"/>
                </a:lnTo>
                <a:lnTo>
                  <a:pt x="2944256" y="727607"/>
                </a:lnTo>
                <a:lnTo>
                  <a:pt x="2919978" y="690606"/>
                </a:lnTo>
                <a:lnTo>
                  <a:pt x="2894601" y="654330"/>
                </a:lnTo>
                <a:lnTo>
                  <a:pt x="2868148" y="618802"/>
                </a:lnTo>
                <a:lnTo>
                  <a:pt x="2840640" y="584042"/>
                </a:lnTo>
                <a:lnTo>
                  <a:pt x="2812098" y="550069"/>
                </a:lnTo>
                <a:lnTo>
                  <a:pt x="2782546" y="516906"/>
                </a:lnTo>
                <a:lnTo>
                  <a:pt x="2752004" y="484573"/>
                </a:lnTo>
                <a:lnTo>
                  <a:pt x="2720495" y="453089"/>
                </a:lnTo>
                <a:lnTo>
                  <a:pt x="2688041" y="422477"/>
                </a:lnTo>
                <a:lnTo>
                  <a:pt x="2654664" y="392757"/>
                </a:lnTo>
                <a:lnTo>
                  <a:pt x="2620384" y="363949"/>
                </a:lnTo>
                <a:lnTo>
                  <a:pt x="2585226" y="336074"/>
                </a:lnTo>
                <a:lnTo>
                  <a:pt x="2549209" y="309152"/>
                </a:lnTo>
                <a:lnTo>
                  <a:pt x="2512357" y="283205"/>
                </a:lnTo>
                <a:lnTo>
                  <a:pt x="2474691" y="258254"/>
                </a:lnTo>
                <a:lnTo>
                  <a:pt x="2436233" y="234317"/>
                </a:lnTo>
                <a:lnTo>
                  <a:pt x="2397005" y="211417"/>
                </a:lnTo>
                <a:lnTo>
                  <a:pt x="2357028" y="189575"/>
                </a:lnTo>
                <a:lnTo>
                  <a:pt x="2316326" y="168809"/>
                </a:lnTo>
                <a:lnTo>
                  <a:pt x="2274919" y="149143"/>
                </a:lnTo>
                <a:lnTo>
                  <a:pt x="2232830" y="130595"/>
                </a:lnTo>
                <a:lnTo>
                  <a:pt x="2190080" y="113187"/>
                </a:lnTo>
                <a:lnTo>
                  <a:pt x="2146692" y="96939"/>
                </a:lnTo>
                <a:lnTo>
                  <a:pt x="2102687" y="81873"/>
                </a:lnTo>
                <a:lnTo>
                  <a:pt x="2058087" y="68008"/>
                </a:lnTo>
                <a:lnTo>
                  <a:pt x="2012914" y="55365"/>
                </a:lnTo>
                <a:lnTo>
                  <a:pt x="1967191" y="43966"/>
                </a:lnTo>
                <a:lnTo>
                  <a:pt x="1920938" y="33830"/>
                </a:lnTo>
                <a:lnTo>
                  <a:pt x="1874178" y="24978"/>
                </a:lnTo>
                <a:lnTo>
                  <a:pt x="1826933" y="17432"/>
                </a:lnTo>
                <a:lnTo>
                  <a:pt x="1779225" y="11211"/>
                </a:lnTo>
                <a:lnTo>
                  <a:pt x="1731076" y="6337"/>
                </a:lnTo>
                <a:lnTo>
                  <a:pt x="1682506" y="2830"/>
                </a:lnTo>
                <a:lnTo>
                  <a:pt x="1633540" y="711"/>
                </a:lnTo>
                <a:lnTo>
                  <a:pt x="158419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19421" y="1387602"/>
            <a:ext cx="3168650" cy="2988945"/>
          </a:xfrm>
          <a:custGeom>
            <a:avLst/>
            <a:gdLst/>
            <a:ahLst/>
            <a:cxnLst/>
            <a:rect l="l" t="t" r="r" b="b"/>
            <a:pathLst>
              <a:path w="3168650" h="2988945">
                <a:moveTo>
                  <a:pt x="0" y="1494282"/>
                </a:moveTo>
                <a:lnTo>
                  <a:pt x="753" y="1447740"/>
                </a:lnTo>
                <a:lnTo>
                  <a:pt x="3000" y="1401552"/>
                </a:lnTo>
                <a:lnTo>
                  <a:pt x="6719" y="1355740"/>
                </a:lnTo>
                <a:lnTo>
                  <a:pt x="11886" y="1310323"/>
                </a:lnTo>
                <a:lnTo>
                  <a:pt x="18481" y="1265323"/>
                </a:lnTo>
                <a:lnTo>
                  <a:pt x="26482" y="1220759"/>
                </a:lnTo>
                <a:lnTo>
                  <a:pt x="35866" y="1176653"/>
                </a:lnTo>
                <a:lnTo>
                  <a:pt x="46611" y="1133026"/>
                </a:lnTo>
                <a:lnTo>
                  <a:pt x="58697" y="1089898"/>
                </a:lnTo>
                <a:lnTo>
                  <a:pt x="72100" y="1047289"/>
                </a:lnTo>
                <a:lnTo>
                  <a:pt x="86799" y="1005221"/>
                </a:lnTo>
                <a:lnTo>
                  <a:pt x="102772" y="963713"/>
                </a:lnTo>
                <a:lnTo>
                  <a:pt x="119998" y="922787"/>
                </a:lnTo>
                <a:lnTo>
                  <a:pt x="138453" y="882464"/>
                </a:lnTo>
                <a:lnTo>
                  <a:pt x="158117" y="842764"/>
                </a:lnTo>
                <a:lnTo>
                  <a:pt x="178967" y="803707"/>
                </a:lnTo>
                <a:lnTo>
                  <a:pt x="200982" y="765315"/>
                </a:lnTo>
                <a:lnTo>
                  <a:pt x="224139" y="727607"/>
                </a:lnTo>
                <a:lnTo>
                  <a:pt x="248417" y="690606"/>
                </a:lnTo>
                <a:lnTo>
                  <a:pt x="273794" y="654330"/>
                </a:lnTo>
                <a:lnTo>
                  <a:pt x="300247" y="618802"/>
                </a:lnTo>
                <a:lnTo>
                  <a:pt x="327755" y="584042"/>
                </a:lnTo>
                <a:lnTo>
                  <a:pt x="356297" y="550069"/>
                </a:lnTo>
                <a:lnTo>
                  <a:pt x="385849" y="516906"/>
                </a:lnTo>
                <a:lnTo>
                  <a:pt x="416391" y="484573"/>
                </a:lnTo>
                <a:lnTo>
                  <a:pt x="447900" y="453089"/>
                </a:lnTo>
                <a:lnTo>
                  <a:pt x="480354" y="422477"/>
                </a:lnTo>
                <a:lnTo>
                  <a:pt x="513731" y="392757"/>
                </a:lnTo>
                <a:lnTo>
                  <a:pt x="548011" y="363949"/>
                </a:lnTo>
                <a:lnTo>
                  <a:pt x="583169" y="336074"/>
                </a:lnTo>
                <a:lnTo>
                  <a:pt x="619186" y="309152"/>
                </a:lnTo>
                <a:lnTo>
                  <a:pt x="656038" y="283205"/>
                </a:lnTo>
                <a:lnTo>
                  <a:pt x="693704" y="258254"/>
                </a:lnTo>
                <a:lnTo>
                  <a:pt x="732162" y="234317"/>
                </a:lnTo>
                <a:lnTo>
                  <a:pt x="771390" y="211417"/>
                </a:lnTo>
                <a:lnTo>
                  <a:pt x="811367" y="189575"/>
                </a:lnTo>
                <a:lnTo>
                  <a:pt x="852069" y="168809"/>
                </a:lnTo>
                <a:lnTo>
                  <a:pt x="893476" y="149143"/>
                </a:lnTo>
                <a:lnTo>
                  <a:pt x="935565" y="130595"/>
                </a:lnTo>
                <a:lnTo>
                  <a:pt x="978315" y="113187"/>
                </a:lnTo>
                <a:lnTo>
                  <a:pt x="1021703" y="96939"/>
                </a:lnTo>
                <a:lnTo>
                  <a:pt x="1065708" y="81873"/>
                </a:lnTo>
                <a:lnTo>
                  <a:pt x="1110308" y="68008"/>
                </a:lnTo>
                <a:lnTo>
                  <a:pt x="1155481" y="55365"/>
                </a:lnTo>
                <a:lnTo>
                  <a:pt x="1201204" y="43966"/>
                </a:lnTo>
                <a:lnTo>
                  <a:pt x="1247457" y="33830"/>
                </a:lnTo>
                <a:lnTo>
                  <a:pt x="1294217" y="24978"/>
                </a:lnTo>
                <a:lnTo>
                  <a:pt x="1341462" y="17432"/>
                </a:lnTo>
                <a:lnTo>
                  <a:pt x="1389170" y="11211"/>
                </a:lnTo>
                <a:lnTo>
                  <a:pt x="1437319" y="6337"/>
                </a:lnTo>
                <a:lnTo>
                  <a:pt x="1485889" y="2830"/>
                </a:lnTo>
                <a:lnTo>
                  <a:pt x="1534855" y="711"/>
                </a:lnTo>
                <a:lnTo>
                  <a:pt x="1584198" y="0"/>
                </a:lnTo>
                <a:lnTo>
                  <a:pt x="1633540" y="711"/>
                </a:lnTo>
                <a:lnTo>
                  <a:pt x="1682506" y="2830"/>
                </a:lnTo>
                <a:lnTo>
                  <a:pt x="1731076" y="6337"/>
                </a:lnTo>
                <a:lnTo>
                  <a:pt x="1779225" y="11211"/>
                </a:lnTo>
                <a:lnTo>
                  <a:pt x="1826933" y="17432"/>
                </a:lnTo>
                <a:lnTo>
                  <a:pt x="1874178" y="24978"/>
                </a:lnTo>
                <a:lnTo>
                  <a:pt x="1920938" y="33830"/>
                </a:lnTo>
                <a:lnTo>
                  <a:pt x="1967191" y="43966"/>
                </a:lnTo>
                <a:lnTo>
                  <a:pt x="2012914" y="55365"/>
                </a:lnTo>
                <a:lnTo>
                  <a:pt x="2058087" y="68008"/>
                </a:lnTo>
                <a:lnTo>
                  <a:pt x="2102687" y="81873"/>
                </a:lnTo>
                <a:lnTo>
                  <a:pt x="2146692" y="96939"/>
                </a:lnTo>
                <a:lnTo>
                  <a:pt x="2190080" y="113187"/>
                </a:lnTo>
                <a:lnTo>
                  <a:pt x="2232830" y="130595"/>
                </a:lnTo>
                <a:lnTo>
                  <a:pt x="2274919" y="149143"/>
                </a:lnTo>
                <a:lnTo>
                  <a:pt x="2316326" y="168809"/>
                </a:lnTo>
                <a:lnTo>
                  <a:pt x="2357028" y="189575"/>
                </a:lnTo>
                <a:lnTo>
                  <a:pt x="2397005" y="211417"/>
                </a:lnTo>
                <a:lnTo>
                  <a:pt x="2436233" y="234317"/>
                </a:lnTo>
                <a:lnTo>
                  <a:pt x="2474691" y="258254"/>
                </a:lnTo>
                <a:lnTo>
                  <a:pt x="2512357" y="283205"/>
                </a:lnTo>
                <a:lnTo>
                  <a:pt x="2549209" y="309152"/>
                </a:lnTo>
                <a:lnTo>
                  <a:pt x="2585226" y="336074"/>
                </a:lnTo>
                <a:lnTo>
                  <a:pt x="2620384" y="363949"/>
                </a:lnTo>
                <a:lnTo>
                  <a:pt x="2654664" y="392757"/>
                </a:lnTo>
                <a:lnTo>
                  <a:pt x="2688041" y="422477"/>
                </a:lnTo>
                <a:lnTo>
                  <a:pt x="2720495" y="453089"/>
                </a:lnTo>
                <a:lnTo>
                  <a:pt x="2752004" y="484573"/>
                </a:lnTo>
                <a:lnTo>
                  <a:pt x="2782546" y="516906"/>
                </a:lnTo>
                <a:lnTo>
                  <a:pt x="2812098" y="550069"/>
                </a:lnTo>
                <a:lnTo>
                  <a:pt x="2840640" y="584042"/>
                </a:lnTo>
                <a:lnTo>
                  <a:pt x="2868148" y="618802"/>
                </a:lnTo>
                <a:lnTo>
                  <a:pt x="2894601" y="654330"/>
                </a:lnTo>
                <a:lnTo>
                  <a:pt x="2919978" y="690606"/>
                </a:lnTo>
                <a:lnTo>
                  <a:pt x="2944256" y="727607"/>
                </a:lnTo>
                <a:lnTo>
                  <a:pt x="2967413" y="765315"/>
                </a:lnTo>
                <a:lnTo>
                  <a:pt x="2989428" y="803707"/>
                </a:lnTo>
                <a:lnTo>
                  <a:pt x="3010278" y="842764"/>
                </a:lnTo>
                <a:lnTo>
                  <a:pt x="3029942" y="882464"/>
                </a:lnTo>
                <a:lnTo>
                  <a:pt x="3048397" y="922787"/>
                </a:lnTo>
                <a:lnTo>
                  <a:pt x="3065623" y="963713"/>
                </a:lnTo>
                <a:lnTo>
                  <a:pt x="3081596" y="1005221"/>
                </a:lnTo>
                <a:lnTo>
                  <a:pt x="3096295" y="1047289"/>
                </a:lnTo>
                <a:lnTo>
                  <a:pt x="3109698" y="1089898"/>
                </a:lnTo>
                <a:lnTo>
                  <a:pt x="3121784" y="1133026"/>
                </a:lnTo>
                <a:lnTo>
                  <a:pt x="3132529" y="1176653"/>
                </a:lnTo>
                <a:lnTo>
                  <a:pt x="3141913" y="1220759"/>
                </a:lnTo>
                <a:lnTo>
                  <a:pt x="3149914" y="1265323"/>
                </a:lnTo>
                <a:lnTo>
                  <a:pt x="3156509" y="1310323"/>
                </a:lnTo>
                <a:lnTo>
                  <a:pt x="3161676" y="1355740"/>
                </a:lnTo>
                <a:lnTo>
                  <a:pt x="3165395" y="1401552"/>
                </a:lnTo>
                <a:lnTo>
                  <a:pt x="3167642" y="1447740"/>
                </a:lnTo>
                <a:lnTo>
                  <a:pt x="3168396" y="1494282"/>
                </a:lnTo>
                <a:lnTo>
                  <a:pt x="3167642" y="1540823"/>
                </a:lnTo>
                <a:lnTo>
                  <a:pt x="3165395" y="1587011"/>
                </a:lnTo>
                <a:lnTo>
                  <a:pt x="3161676" y="1632823"/>
                </a:lnTo>
                <a:lnTo>
                  <a:pt x="3156509" y="1678240"/>
                </a:lnTo>
                <a:lnTo>
                  <a:pt x="3149914" y="1723240"/>
                </a:lnTo>
                <a:lnTo>
                  <a:pt x="3141913" y="1767804"/>
                </a:lnTo>
                <a:lnTo>
                  <a:pt x="3132529" y="1811910"/>
                </a:lnTo>
                <a:lnTo>
                  <a:pt x="3121784" y="1855537"/>
                </a:lnTo>
                <a:lnTo>
                  <a:pt x="3109698" y="1898665"/>
                </a:lnTo>
                <a:lnTo>
                  <a:pt x="3096295" y="1941274"/>
                </a:lnTo>
                <a:lnTo>
                  <a:pt x="3081596" y="1983342"/>
                </a:lnTo>
                <a:lnTo>
                  <a:pt x="3065623" y="2024850"/>
                </a:lnTo>
                <a:lnTo>
                  <a:pt x="3048397" y="2065776"/>
                </a:lnTo>
                <a:lnTo>
                  <a:pt x="3029942" y="2106099"/>
                </a:lnTo>
                <a:lnTo>
                  <a:pt x="3010278" y="2145799"/>
                </a:lnTo>
                <a:lnTo>
                  <a:pt x="2989428" y="2184856"/>
                </a:lnTo>
                <a:lnTo>
                  <a:pt x="2967413" y="2223248"/>
                </a:lnTo>
                <a:lnTo>
                  <a:pt x="2944256" y="2260956"/>
                </a:lnTo>
                <a:lnTo>
                  <a:pt x="2919978" y="2297957"/>
                </a:lnTo>
                <a:lnTo>
                  <a:pt x="2894601" y="2334233"/>
                </a:lnTo>
                <a:lnTo>
                  <a:pt x="2868148" y="2369761"/>
                </a:lnTo>
                <a:lnTo>
                  <a:pt x="2840640" y="2404521"/>
                </a:lnTo>
                <a:lnTo>
                  <a:pt x="2812098" y="2438494"/>
                </a:lnTo>
                <a:lnTo>
                  <a:pt x="2782546" y="2471657"/>
                </a:lnTo>
                <a:lnTo>
                  <a:pt x="2752004" y="2503990"/>
                </a:lnTo>
                <a:lnTo>
                  <a:pt x="2720495" y="2535474"/>
                </a:lnTo>
                <a:lnTo>
                  <a:pt x="2688041" y="2566086"/>
                </a:lnTo>
                <a:lnTo>
                  <a:pt x="2654664" y="2595806"/>
                </a:lnTo>
                <a:lnTo>
                  <a:pt x="2620384" y="2624614"/>
                </a:lnTo>
                <a:lnTo>
                  <a:pt x="2585226" y="2652489"/>
                </a:lnTo>
                <a:lnTo>
                  <a:pt x="2549209" y="2679411"/>
                </a:lnTo>
                <a:lnTo>
                  <a:pt x="2512357" y="2705358"/>
                </a:lnTo>
                <a:lnTo>
                  <a:pt x="2474691" y="2730309"/>
                </a:lnTo>
                <a:lnTo>
                  <a:pt x="2436233" y="2754246"/>
                </a:lnTo>
                <a:lnTo>
                  <a:pt x="2397005" y="2777146"/>
                </a:lnTo>
                <a:lnTo>
                  <a:pt x="2357028" y="2798988"/>
                </a:lnTo>
                <a:lnTo>
                  <a:pt x="2316326" y="2819754"/>
                </a:lnTo>
                <a:lnTo>
                  <a:pt x="2274919" y="2839420"/>
                </a:lnTo>
                <a:lnTo>
                  <a:pt x="2232830" y="2857968"/>
                </a:lnTo>
                <a:lnTo>
                  <a:pt x="2190080" y="2875376"/>
                </a:lnTo>
                <a:lnTo>
                  <a:pt x="2146692" y="2891624"/>
                </a:lnTo>
                <a:lnTo>
                  <a:pt x="2102687" y="2906690"/>
                </a:lnTo>
                <a:lnTo>
                  <a:pt x="2058087" y="2920555"/>
                </a:lnTo>
                <a:lnTo>
                  <a:pt x="2012914" y="2933198"/>
                </a:lnTo>
                <a:lnTo>
                  <a:pt x="1967191" y="2944597"/>
                </a:lnTo>
                <a:lnTo>
                  <a:pt x="1920938" y="2954733"/>
                </a:lnTo>
                <a:lnTo>
                  <a:pt x="1874178" y="2963585"/>
                </a:lnTo>
                <a:lnTo>
                  <a:pt x="1826933" y="2971131"/>
                </a:lnTo>
                <a:lnTo>
                  <a:pt x="1779225" y="2977352"/>
                </a:lnTo>
                <a:lnTo>
                  <a:pt x="1731076" y="2982226"/>
                </a:lnTo>
                <a:lnTo>
                  <a:pt x="1682506" y="2985733"/>
                </a:lnTo>
                <a:lnTo>
                  <a:pt x="1633540" y="2987852"/>
                </a:lnTo>
                <a:lnTo>
                  <a:pt x="1584198" y="2988564"/>
                </a:lnTo>
                <a:lnTo>
                  <a:pt x="1534855" y="2987852"/>
                </a:lnTo>
                <a:lnTo>
                  <a:pt x="1485889" y="2985733"/>
                </a:lnTo>
                <a:lnTo>
                  <a:pt x="1437319" y="2982226"/>
                </a:lnTo>
                <a:lnTo>
                  <a:pt x="1389170" y="2977352"/>
                </a:lnTo>
                <a:lnTo>
                  <a:pt x="1341462" y="2971131"/>
                </a:lnTo>
                <a:lnTo>
                  <a:pt x="1294217" y="2963585"/>
                </a:lnTo>
                <a:lnTo>
                  <a:pt x="1247457" y="2954733"/>
                </a:lnTo>
                <a:lnTo>
                  <a:pt x="1201204" y="2944597"/>
                </a:lnTo>
                <a:lnTo>
                  <a:pt x="1155481" y="2933198"/>
                </a:lnTo>
                <a:lnTo>
                  <a:pt x="1110308" y="2920555"/>
                </a:lnTo>
                <a:lnTo>
                  <a:pt x="1065708" y="2906690"/>
                </a:lnTo>
                <a:lnTo>
                  <a:pt x="1021703" y="2891624"/>
                </a:lnTo>
                <a:lnTo>
                  <a:pt x="978315" y="2875376"/>
                </a:lnTo>
                <a:lnTo>
                  <a:pt x="935565" y="2857968"/>
                </a:lnTo>
                <a:lnTo>
                  <a:pt x="893476" y="2839420"/>
                </a:lnTo>
                <a:lnTo>
                  <a:pt x="852069" y="2819754"/>
                </a:lnTo>
                <a:lnTo>
                  <a:pt x="811367" y="2798988"/>
                </a:lnTo>
                <a:lnTo>
                  <a:pt x="771390" y="2777146"/>
                </a:lnTo>
                <a:lnTo>
                  <a:pt x="732162" y="2754246"/>
                </a:lnTo>
                <a:lnTo>
                  <a:pt x="693704" y="2730309"/>
                </a:lnTo>
                <a:lnTo>
                  <a:pt x="656038" y="2705358"/>
                </a:lnTo>
                <a:lnTo>
                  <a:pt x="619186" y="2679411"/>
                </a:lnTo>
                <a:lnTo>
                  <a:pt x="583169" y="2652489"/>
                </a:lnTo>
                <a:lnTo>
                  <a:pt x="548011" y="2624614"/>
                </a:lnTo>
                <a:lnTo>
                  <a:pt x="513731" y="2595806"/>
                </a:lnTo>
                <a:lnTo>
                  <a:pt x="480354" y="2566086"/>
                </a:lnTo>
                <a:lnTo>
                  <a:pt x="447900" y="2535474"/>
                </a:lnTo>
                <a:lnTo>
                  <a:pt x="416391" y="2503990"/>
                </a:lnTo>
                <a:lnTo>
                  <a:pt x="385849" y="2471657"/>
                </a:lnTo>
                <a:lnTo>
                  <a:pt x="356297" y="2438494"/>
                </a:lnTo>
                <a:lnTo>
                  <a:pt x="327755" y="2404521"/>
                </a:lnTo>
                <a:lnTo>
                  <a:pt x="300247" y="2369761"/>
                </a:lnTo>
                <a:lnTo>
                  <a:pt x="273794" y="2334233"/>
                </a:lnTo>
                <a:lnTo>
                  <a:pt x="248417" y="2297957"/>
                </a:lnTo>
                <a:lnTo>
                  <a:pt x="224139" y="2260956"/>
                </a:lnTo>
                <a:lnTo>
                  <a:pt x="200982" y="2223248"/>
                </a:lnTo>
                <a:lnTo>
                  <a:pt x="178967" y="2184856"/>
                </a:lnTo>
                <a:lnTo>
                  <a:pt x="158117" y="2145799"/>
                </a:lnTo>
                <a:lnTo>
                  <a:pt x="138453" y="2106099"/>
                </a:lnTo>
                <a:lnTo>
                  <a:pt x="119998" y="2065776"/>
                </a:lnTo>
                <a:lnTo>
                  <a:pt x="102772" y="2024850"/>
                </a:lnTo>
                <a:lnTo>
                  <a:pt x="86799" y="1983342"/>
                </a:lnTo>
                <a:lnTo>
                  <a:pt x="72100" y="1941274"/>
                </a:lnTo>
                <a:lnTo>
                  <a:pt x="58697" y="1898665"/>
                </a:lnTo>
                <a:lnTo>
                  <a:pt x="46611" y="1855537"/>
                </a:lnTo>
                <a:lnTo>
                  <a:pt x="35866" y="1811910"/>
                </a:lnTo>
                <a:lnTo>
                  <a:pt x="26482" y="1767804"/>
                </a:lnTo>
                <a:lnTo>
                  <a:pt x="18481" y="1723240"/>
                </a:lnTo>
                <a:lnTo>
                  <a:pt x="11886" y="1678240"/>
                </a:lnTo>
                <a:lnTo>
                  <a:pt x="6719" y="1632823"/>
                </a:lnTo>
                <a:lnTo>
                  <a:pt x="3000" y="1587011"/>
                </a:lnTo>
                <a:lnTo>
                  <a:pt x="753" y="1540823"/>
                </a:lnTo>
                <a:lnTo>
                  <a:pt x="0" y="1494282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0050" y="4392295"/>
            <a:ext cx="36982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THANKS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WATCHING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7900" y="0"/>
            <a:ext cx="76200" cy="1314450"/>
          </a:xfrm>
          <a:custGeom>
            <a:avLst/>
            <a:gdLst/>
            <a:ahLst/>
            <a:cxnLst/>
            <a:rect l="l" t="t" r="r" b="b"/>
            <a:pathLst>
              <a:path w="76200" h="1314450">
                <a:moveTo>
                  <a:pt x="31750" y="1239528"/>
                </a:moveTo>
                <a:lnTo>
                  <a:pt x="23252" y="1241238"/>
                </a:lnTo>
                <a:lnTo>
                  <a:pt x="11144" y="1249394"/>
                </a:lnTo>
                <a:lnTo>
                  <a:pt x="2988" y="1261502"/>
                </a:lnTo>
                <a:lnTo>
                  <a:pt x="0" y="1276350"/>
                </a:lnTo>
                <a:lnTo>
                  <a:pt x="2988" y="1291197"/>
                </a:lnTo>
                <a:lnTo>
                  <a:pt x="11144" y="1303305"/>
                </a:lnTo>
                <a:lnTo>
                  <a:pt x="23252" y="1311461"/>
                </a:lnTo>
                <a:lnTo>
                  <a:pt x="38100" y="1314450"/>
                </a:lnTo>
                <a:lnTo>
                  <a:pt x="52947" y="1311461"/>
                </a:lnTo>
                <a:lnTo>
                  <a:pt x="65055" y="1303305"/>
                </a:lnTo>
                <a:lnTo>
                  <a:pt x="73211" y="1291197"/>
                </a:lnTo>
                <a:lnTo>
                  <a:pt x="76200" y="1276350"/>
                </a:lnTo>
                <a:lnTo>
                  <a:pt x="31750" y="1276350"/>
                </a:lnTo>
                <a:lnTo>
                  <a:pt x="31750" y="1239528"/>
                </a:lnTo>
                <a:close/>
              </a:path>
              <a:path w="76200" h="1314450">
                <a:moveTo>
                  <a:pt x="38100" y="1238250"/>
                </a:moveTo>
                <a:lnTo>
                  <a:pt x="31750" y="1239528"/>
                </a:lnTo>
                <a:lnTo>
                  <a:pt x="31750" y="1276350"/>
                </a:lnTo>
                <a:lnTo>
                  <a:pt x="44450" y="1276350"/>
                </a:lnTo>
                <a:lnTo>
                  <a:pt x="44450" y="1239528"/>
                </a:lnTo>
                <a:lnTo>
                  <a:pt x="38100" y="1238250"/>
                </a:lnTo>
                <a:close/>
              </a:path>
              <a:path w="76200" h="1314450">
                <a:moveTo>
                  <a:pt x="44450" y="1239528"/>
                </a:moveTo>
                <a:lnTo>
                  <a:pt x="44450" y="1276350"/>
                </a:lnTo>
                <a:lnTo>
                  <a:pt x="76200" y="1276350"/>
                </a:lnTo>
                <a:lnTo>
                  <a:pt x="73211" y="1261502"/>
                </a:lnTo>
                <a:lnTo>
                  <a:pt x="65055" y="1249394"/>
                </a:lnTo>
                <a:lnTo>
                  <a:pt x="52947" y="1241238"/>
                </a:lnTo>
                <a:lnTo>
                  <a:pt x="44450" y="1239528"/>
                </a:lnTo>
                <a:close/>
              </a:path>
              <a:path w="76200" h="1314450">
                <a:moveTo>
                  <a:pt x="44450" y="0"/>
                </a:moveTo>
                <a:lnTo>
                  <a:pt x="31750" y="0"/>
                </a:lnTo>
                <a:lnTo>
                  <a:pt x="31750" y="1239528"/>
                </a:lnTo>
                <a:lnTo>
                  <a:pt x="38100" y="1238250"/>
                </a:lnTo>
                <a:lnTo>
                  <a:pt x="44450" y="1238250"/>
                </a:lnTo>
                <a:lnTo>
                  <a:pt x="44450" y="0"/>
                </a:lnTo>
                <a:close/>
              </a:path>
              <a:path w="76200" h="1314450">
                <a:moveTo>
                  <a:pt x="44450" y="1238250"/>
                </a:moveTo>
                <a:lnTo>
                  <a:pt x="38100" y="1238250"/>
                </a:lnTo>
                <a:lnTo>
                  <a:pt x="44450" y="1239528"/>
                </a:lnTo>
                <a:lnTo>
                  <a:pt x="44450" y="1238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97095" y="2452242"/>
            <a:ext cx="27012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Arial"/>
                <a:cs typeface="Arial"/>
              </a:rPr>
              <a:t>THE</a:t>
            </a:r>
            <a:r>
              <a:rPr dirty="0" sz="4800" spc="-85">
                <a:latin typeface="Arial"/>
                <a:cs typeface="Arial"/>
              </a:rPr>
              <a:t> </a:t>
            </a:r>
            <a:r>
              <a:rPr dirty="0" sz="4800" spc="-5">
                <a:latin typeface="Arial"/>
                <a:cs typeface="Arial"/>
              </a:rPr>
              <a:t>END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61347" y="6309359"/>
            <a:ext cx="1655063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09047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487550"/>
            <a:ext cx="9591040" cy="3865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>
                <a:solidFill>
                  <a:srgbClr val="33B5F0"/>
                </a:solidFill>
                <a:latin typeface="微软雅黑"/>
                <a:cs typeface="微软雅黑"/>
              </a:rPr>
              <a:t>TCP/IP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协议：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469900" marR="93345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4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指传输控制协</a:t>
            </a:r>
            <a:r>
              <a:rPr dirty="0" sz="2800" spc="-15">
                <a:solidFill>
                  <a:srgbClr val="FFFFFF"/>
                </a:solidFill>
                <a:latin typeface="宋体"/>
                <a:cs typeface="宋体"/>
              </a:rPr>
              <a:t>议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网际协议</a:t>
            </a:r>
            <a:r>
              <a:rPr dirty="0" sz="2800" spc="-71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(Transmission</a:t>
            </a:r>
            <a:r>
              <a:rPr dirty="0" sz="2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Calibri"/>
                <a:cs typeface="Calibri"/>
              </a:rPr>
              <a:t>Control  Protocol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Calibri"/>
                <a:cs typeface="Calibri"/>
              </a:rPr>
              <a:t>Protocol)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4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是供已连接因特网的计算机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进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行通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信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的通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信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协议。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4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定义了电子设备（比如计算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机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）如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何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连入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因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特网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以 及数据如何在它们之间传输的标准。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2019" y="127457"/>
            <a:ext cx="414083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406728"/>
            <a:ext cx="21564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协议的关系：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7527" y="2113788"/>
            <a:ext cx="5807964" cy="436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406728"/>
            <a:ext cx="7395845" cy="5075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0">
                <a:solidFill>
                  <a:srgbClr val="33B5F0"/>
                </a:solidFill>
                <a:latin typeface="微软雅黑"/>
                <a:cs typeface="微软雅黑"/>
              </a:rPr>
              <a:t>HTTP</a:t>
            </a: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协议和</a:t>
            </a:r>
            <a:r>
              <a:rPr dirty="0" sz="2800" spc="-25">
                <a:solidFill>
                  <a:srgbClr val="33B5F0"/>
                </a:solidFill>
                <a:latin typeface="微软雅黑"/>
                <a:cs typeface="微软雅黑"/>
              </a:rPr>
              <a:t>TCP/IP</a:t>
            </a: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协议的关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系:</a:t>
            </a:r>
            <a:endParaRPr sz="2800">
              <a:latin typeface="微软雅黑"/>
              <a:cs typeface="微软雅黑"/>
            </a:endParaRPr>
          </a:p>
          <a:p>
            <a:pPr marL="12700" marR="59690">
              <a:lnSpc>
                <a:spcPct val="100000"/>
              </a:lnSpc>
              <a:spcBef>
                <a:spcPts val="1835"/>
              </a:spcBef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“我们在传输数据时，可以只使用（传输层</a:t>
            </a:r>
            <a:r>
              <a:rPr dirty="0" sz="2400" spc="-35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协 议，但是那样的话，如果没有应用层，便无法识别数据 内容。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59690">
              <a:lnSpc>
                <a:spcPts val="270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如果想要使传输的数据有意义，则必须使用到应用层协 议。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应用层协议有很多，比如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TELNET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等，也可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以自己定义应用层协议。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使用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协议作应用层协议，以封装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文本信息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，然后使用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做传输层协议将它发到网络上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”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30056" y="3489959"/>
            <a:ext cx="3262884" cy="2453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406728"/>
            <a:ext cx="7487920" cy="36118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33B5F0"/>
                </a:solidFill>
                <a:latin typeface="微软雅黑"/>
                <a:cs typeface="微软雅黑"/>
              </a:rPr>
              <a:t>Socket</a:t>
            </a: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与</a:t>
            </a:r>
            <a:r>
              <a:rPr dirty="0" sz="2800" spc="-25">
                <a:solidFill>
                  <a:srgbClr val="33B5F0"/>
                </a:solidFill>
                <a:latin typeface="微软雅黑"/>
                <a:cs typeface="微软雅黑"/>
              </a:rPr>
              <a:t>TCP/IP</a:t>
            </a: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协议的关</a:t>
            </a:r>
            <a:r>
              <a:rPr dirty="0" sz="2800" spc="-5">
                <a:solidFill>
                  <a:srgbClr val="33B5F0"/>
                </a:solidFill>
                <a:latin typeface="微软雅黑"/>
                <a:cs typeface="微软雅黑"/>
              </a:rPr>
              <a:t>系: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网络有一段关于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协议关系的说法比较容易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理解：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2400" spc="-35">
                <a:solidFill>
                  <a:srgbClr val="FFFFFF"/>
                </a:solidFill>
                <a:latin typeface="宋体"/>
                <a:cs typeface="宋体"/>
              </a:rPr>
              <a:t>“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只是一个协议栈，就像操作系统的运行机制一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样，必须要具体实现，同时还要提供对外的操作接口。 这个就像操作系统会提供标准的编程接口，比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如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win3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编 程接口一样</a:t>
            </a:r>
            <a:r>
              <a:rPr dirty="0" sz="2400" spc="-3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也要提供可供程序员做网络开发所 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用的接口，这就是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Socket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编程接口。”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26068" y="3593591"/>
            <a:ext cx="3264407" cy="2456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019" y="127457"/>
            <a:ext cx="41408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网络</a:t>
            </a:r>
            <a:r>
              <a:rPr dirty="0" sz="5400">
                <a:solidFill>
                  <a:srgbClr val="349FD0"/>
                </a:solidFill>
                <a:latin typeface="微软雅黑"/>
                <a:cs typeface="微软雅黑"/>
              </a:rPr>
              <a:t>基</a:t>
            </a:r>
            <a:r>
              <a:rPr dirty="0" sz="5400" spc="-5">
                <a:solidFill>
                  <a:srgbClr val="349FD0"/>
                </a:solidFill>
                <a:latin typeface="微软雅黑"/>
                <a:cs typeface="微软雅黑"/>
              </a:rPr>
              <a:t>本</a:t>
            </a:r>
            <a:r>
              <a:rPr dirty="0" sz="5400" spc="-5">
                <a:solidFill>
                  <a:srgbClr val="33B5F0"/>
                </a:solidFill>
                <a:latin typeface="微软雅黑"/>
                <a:cs typeface="微软雅黑"/>
              </a:rPr>
              <a:t>概念</a:t>
            </a:r>
            <a:endParaRPr sz="5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18402"/>
            <a:ext cx="1584959" cy="133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2871" y="6309359"/>
            <a:ext cx="1655064" cy="486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10571" y="6237730"/>
            <a:ext cx="2212848" cy="565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2019" y="1406728"/>
            <a:ext cx="25736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33B5F0"/>
                </a:solidFill>
                <a:latin typeface="微软雅黑"/>
                <a:cs typeface="微软雅黑"/>
              </a:rPr>
              <a:t>Socket</a:t>
            </a:r>
            <a:r>
              <a:rPr dirty="0" sz="2800" spc="-10">
                <a:solidFill>
                  <a:srgbClr val="33B5F0"/>
                </a:solidFill>
                <a:latin typeface="微软雅黑"/>
                <a:cs typeface="微软雅黑"/>
              </a:rPr>
              <a:t>在哪里？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98675" y="2133600"/>
            <a:ext cx="4885944" cy="4290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83805" y="2402888"/>
            <a:ext cx="4070350" cy="33985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63500">
              <a:lnSpc>
                <a:spcPct val="100000"/>
              </a:lnSpc>
              <a:spcBef>
                <a:spcPts val="250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CSDN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上有个比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较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形象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描述：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HTTP  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是轿车，提供了封装或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者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显示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据 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的具体形式；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是发动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机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，提供 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了网络通信的能力。</a:t>
            </a:r>
            <a:endParaRPr sz="20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实际上，传输层的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是基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网络层 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协议的，而应用层的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协议又 </a:t>
            </a:r>
            <a:r>
              <a:rPr dirty="0" sz="2000" spc="-122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baseline="-10802" sz="2700" spc="-877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基于传输层的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协议的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而</a:t>
            </a:r>
            <a:endParaRPr sz="2000">
              <a:latin typeface="宋体"/>
              <a:cs typeface="宋体"/>
            </a:endParaRPr>
          </a:p>
          <a:p>
            <a:pPr marL="12700" marR="64135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本身不算是协议，就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像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上面所 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说，它只是提供了一个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针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对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或者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UDP</a:t>
            </a:r>
            <a:r>
              <a:rPr dirty="0" sz="2000">
                <a:solidFill>
                  <a:srgbClr val="FFFFFF"/>
                </a:solidFill>
                <a:latin typeface="宋体"/>
                <a:cs typeface="宋体"/>
              </a:rPr>
              <a:t>编程的接口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Cocos2dx 游戏开发教程</dc:title>
  <dcterms:created xsi:type="dcterms:W3CDTF">2018-06-15T01:53:30Z</dcterms:created>
  <dcterms:modified xsi:type="dcterms:W3CDTF">2018-06-15T01:53:30Z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2016-05-24T00:00:00Z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2018-06-15T00:00:00Z</vt:filetime>
  </property>
</Properties>
</file>